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webextensions/webextension1.xml" ContentType="application/vnd.ms-office.webextension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webextensions/taskpanes.xml" ContentType="application/vnd.ms-office.webextensiontaskpan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1" r:id="rId2"/>
    <p:sldId id="278" r:id="rId3"/>
    <p:sldId id="267" r:id="rId4"/>
    <p:sldId id="279" r:id="rId5"/>
    <p:sldId id="268" r:id="rId6"/>
    <p:sldId id="280" r:id="rId7"/>
    <p:sldId id="281" r:id="rId8"/>
    <p:sldId id="269" r:id="rId9"/>
    <p:sldId id="270" r:id="rId10"/>
    <p:sldId id="271" r:id="rId11"/>
    <p:sldId id="282" r:id="rId12"/>
    <p:sldId id="272" r:id="rId13"/>
    <p:sldId id="275" r:id="rId14"/>
    <p:sldId id="277" r:id="rId15"/>
    <p:sldId id="276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-2070" y="-10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1F51C-533D-446A-8BB8-9D55B8E73198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8BC11222-DA9D-4862-A784-D6DD52B0CF8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46895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1F51C-533D-446A-8BB8-9D55B8E73198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8BC11222-DA9D-4862-A784-D6DD52B0CF8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94363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1F51C-533D-446A-8BB8-9D55B8E73198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8BC11222-DA9D-4862-A784-D6DD52B0CF8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24059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1F51C-533D-446A-8BB8-9D55B8E73198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BC11222-DA9D-4862-A784-D6DD52B0CF8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98414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1F51C-533D-446A-8BB8-9D55B8E73198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BC11222-DA9D-4862-A784-D6DD52B0CF8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11102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1F51C-533D-446A-8BB8-9D55B8E73198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11222-DA9D-4862-A784-D6DD52B0CF8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43828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1F51C-533D-446A-8BB8-9D55B8E73198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11222-DA9D-4862-A784-D6DD52B0CF8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43914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1F51C-533D-446A-8BB8-9D55B8E73198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11222-DA9D-4862-A784-D6DD52B0CF8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50086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A751F51C-533D-446A-8BB8-9D55B8E73198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8BC11222-DA9D-4862-A784-D6DD52B0CF8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56842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1F51C-533D-446A-8BB8-9D55B8E73198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11222-DA9D-4862-A784-D6DD52B0CF8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15316EAB-2A2A-413E-B460-6C41ACC5A2B3}"/>
              </a:ext>
            </a:extLst>
          </p:cNvPr>
          <p:cNvSpPr txBox="1"/>
          <p:nvPr userDrawn="1"/>
        </p:nvSpPr>
        <p:spPr>
          <a:xfrm>
            <a:off x="0" y="6339419"/>
            <a:ext cx="1910574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hr-HR" sz="2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Biologija 8</a:t>
            </a:r>
          </a:p>
        </p:txBody>
      </p:sp>
    </p:spTree>
    <p:extLst>
      <p:ext uri="{BB962C8B-B14F-4D97-AF65-F5344CB8AC3E}">
        <p14:creationId xmlns:p14="http://schemas.microsoft.com/office/powerpoint/2010/main" xmlns="" val="1144645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1F51C-533D-446A-8BB8-9D55B8E73198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8BC11222-DA9D-4862-A784-D6DD52B0CF8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99417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1F51C-533D-446A-8BB8-9D55B8E73198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11222-DA9D-4862-A784-D6DD52B0CF8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23112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1F51C-533D-446A-8BB8-9D55B8E73198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11222-DA9D-4862-A784-D6DD52B0CF8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53590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1F51C-533D-446A-8BB8-9D55B8E73198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11222-DA9D-4862-A784-D6DD52B0CF8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68120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1F51C-533D-446A-8BB8-9D55B8E73198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11222-DA9D-4862-A784-D6DD52B0CF8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22872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1F51C-533D-446A-8BB8-9D55B8E73198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11222-DA9D-4862-A784-D6DD52B0CF8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70782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1F51C-533D-446A-8BB8-9D55B8E73198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11222-DA9D-4862-A784-D6DD52B0CF8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19350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1F51C-533D-446A-8BB8-9D55B8E73198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11222-DA9D-4862-A784-D6DD52B0CF8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3A36012B-F0D5-46E7-A5E9-1FCB5889BEE7}"/>
              </a:ext>
            </a:extLst>
          </p:cNvPr>
          <p:cNvSpPr txBox="1"/>
          <p:nvPr userDrawn="1"/>
        </p:nvSpPr>
        <p:spPr>
          <a:xfrm>
            <a:off x="0" y="6339419"/>
            <a:ext cx="1910574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hr-HR" sz="2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Biologija 8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89F9C067-BE64-4FE9-9F07-3E4BEE34AC3B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4772" y="0"/>
            <a:ext cx="637667" cy="634154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xmlns="" val="9654026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Mangusten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hendrikjangrievink/2265212232/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hyperlink" Target="https://www.e-sfera.hr/dodatni-digitalni-sadrzaji/dbba0ddb-d8a6-4e20-9f59-3b0272a62c2e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ditonellapiaga.it/2020/01/03/assorbimento-cutaneo-di-pesticidi-caso-di-studio-x-studio-in-vitro/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hyperlink" Target="http://sadefenza.blogspot.com/2015/08/nuovo-studio-i-pesticidi-sono-una-delle.html" TargetMode="External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25364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blog.dnevnik.hr/iskonskipag/2013/09/index.html" TargetMode="External"/><Relationship Id="rId3" Type="http://schemas.openxmlformats.org/officeDocument/2006/relationships/image" Target="../media/image53.jpeg"/><Relationship Id="rId7" Type="http://schemas.openxmlformats.org/officeDocument/2006/relationships/image" Target="../media/image55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54.jpeg"/><Relationship Id="rId10" Type="http://schemas.openxmlformats.org/officeDocument/2006/relationships/hyperlink" Target="https://www.flickr.com/photos/benmillett/281344513" TargetMode="External"/><Relationship Id="rId4" Type="http://schemas.openxmlformats.org/officeDocument/2006/relationships/hyperlink" Target="https://fabiusmaximus.com/2016/01/26/us-biological-attack-on-ukraine-93425/" TargetMode="External"/><Relationship Id="rId9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hyperlink" Target="https://pixnio.com/nature-landscapes/sunset/sunset-wind-power-plant-sun" TargetMode="External"/><Relationship Id="rId7" Type="http://schemas.openxmlformats.org/officeDocument/2006/relationships/hyperlink" Target="https://hr.wikipedia.org/wiki/Vjetroelektrana" TargetMode="Externa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hyperlink" Target="https://svemir.blog/2011/02/" TargetMode="External"/><Relationship Id="rId4" Type="http://schemas.openxmlformats.org/officeDocument/2006/relationships/image" Target="../media/image58.jpeg"/><Relationship Id="rId9" Type="http://schemas.openxmlformats.org/officeDocument/2006/relationships/hyperlink" Target="https://hr.wikipedia.org/wiki/Hidroelektrane_u_Hrvatskoj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s://www.e-sfera.hr/dodatni-digitalni-sadrzaji/dbba0ddb-d8a6-4e20-9f59-3b0272a62c2e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rongkindofgreen.org/category/non-profit-industrial-complex-organizations/organizations/world-wildlife-fund-wwf/" TargetMode="External"/><Relationship Id="rId4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repolco/12330172213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12" Type="http://schemas.openxmlformats.org/officeDocument/2006/relationships/hyperlink" Target="https://en.wikipedia.org/wiki/Biosphere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7daystodie.gamepedia.com/Potato" TargetMode="External"/><Relationship Id="rId11" Type="http://schemas.openxmlformats.org/officeDocument/2006/relationships/image" Target="../media/image11.gif"/><Relationship Id="rId5" Type="http://schemas.openxmlformats.org/officeDocument/2006/relationships/image" Target="../media/image8.png"/><Relationship Id="rId10" Type="http://schemas.openxmlformats.org/officeDocument/2006/relationships/hyperlink" Target="http://pngimg.com/download/12510" TargetMode="External"/><Relationship Id="rId4" Type="http://schemas.openxmlformats.org/officeDocument/2006/relationships/hyperlink" Target="http://www.pngall.com/corn-png" TargetMode="Externa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Rak_sign%C3%A1ln%C3%AD" TargetMode="External"/><Relationship Id="rId7" Type="http://schemas.openxmlformats.org/officeDocument/2006/relationships/hyperlink" Target="https://hr.wikipedia.org/wiki/Pajasen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https://de.wikipedia.org/wiki/Mangusten" TargetMode="Externa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cs.wikipedia.org/wiki/Rak_sign%C3%A1ln%C3%AD" TargetMode="External"/><Relationship Id="rId7" Type="http://schemas.openxmlformats.org/officeDocument/2006/relationships/hyperlink" Target="https://hr.wikipedia.org/wiki/Pajasen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https://de.wikipedia.org/wiki/Mangusten" TargetMode="Externa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16.png"/><Relationship Id="rId3" Type="http://schemas.openxmlformats.org/officeDocument/2006/relationships/hyperlink" Target="https://hr.wikipedia.org/wiki/Havajska_morska_medvjedica" TargetMode="External"/><Relationship Id="rId7" Type="http://schemas.openxmlformats.org/officeDocument/2006/relationships/hyperlink" Target="http://www.medias.rs/ugrozene-zivotinjske-vrste-vi-afrika" TargetMode="External"/><Relationship Id="rId12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hyperlink" Target="https://www.e-sfera.hr/dodatni-digitalni-sadrzaji/dbba0ddb-d8a6-4e20-9f59-3b0272a62c2e/" TargetMode="External"/><Relationship Id="rId5" Type="http://schemas.openxmlformats.org/officeDocument/2006/relationships/hyperlink" Target="https://hr.wikipedia.org/wiki/Bijeli_nosorog" TargetMode="External"/><Relationship Id="rId10" Type="http://schemas.openxmlformats.org/officeDocument/2006/relationships/hyperlink" Target="http://whatislove-2010.blogspot.com/2012/02/dont-ignore-warning-signs-of-child.html" TargetMode="External"/><Relationship Id="rId4" Type="http://schemas.openxmlformats.org/officeDocument/2006/relationships/image" Target="../media/image18.jpe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://sh.wikipedia.org/wiki/Slonova%C4%8Da" TargetMode="External"/><Relationship Id="rId7" Type="http://schemas.openxmlformats.org/officeDocument/2006/relationships/hyperlink" Target="http://commons.wikimedia.org/wiki/File:Caribbean_reef_shark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hyperlink" Target="http://indiasendangered.com/isharkfin-for-better-protection-of-endangered-sharks/" TargetMode="External"/><Relationship Id="rId10" Type="http://schemas.openxmlformats.org/officeDocument/2006/relationships/image" Target="../media/image16.png"/><Relationship Id="rId4" Type="http://schemas.openxmlformats.org/officeDocument/2006/relationships/image" Target="../media/image24.jpeg"/><Relationship Id="rId9" Type="http://schemas.openxmlformats.org/officeDocument/2006/relationships/hyperlink" Target="https://skeptics.stackexchange.com/questions/28509/does-dyeing-elephant-tusks-help-discourage-poachers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u.wikipedia.org/wiki/Katamotz" TargetMode="External"/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r.wikipedia.org/wiki/%D8%AF%D8%A8_%D8%A8%D9%86%D9%8A" TargetMode="External"/><Relationship Id="rId5" Type="http://schemas.openxmlformats.org/officeDocument/2006/relationships/image" Target="../media/image28.jpeg"/><Relationship Id="rId10" Type="http://schemas.openxmlformats.org/officeDocument/2006/relationships/hyperlink" Target="https://www.flickr.com/photos/keithmwilliams/5759102413" TargetMode="External"/><Relationship Id="rId4" Type="http://schemas.openxmlformats.org/officeDocument/2006/relationships/hyperlink" Target="https://en.wikipedia.org/wiki/Arabian_wolf" TargetMode="External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hyperlink" Target="https://srbin.info/2017/05/16/nediplomatski-susret-britanskog-ambasadara-napale-divlje-svinje/" TargetMode="External"/><Relationship Id="rId3" Type="http://schemas.openxmlformats.org/officeDocument/2006/relationships/hyperlink" Target="https://pl.wiktionary.org/wiki/cvjeta%C4%8Da" TargetMode="External"/><Relationship Id="rId7" Type="http://schemas.openxmlformats.org/officeDocument/2006/relationships/hyperlink" Target="http://bs.wikipedia.org/wiki/kupus" TargetMode="External"/><Relationship Id="rId12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hyperlink" Target="https://en.wikipedia.org/wiki/Cabbage" TargetMode="External"/><Relationship Id="rId5" Type="http://schemas.openxmlformats.org/officeDocument/2006/relationships/hyperlink" Target="http://blog.dnevnik.hr/doloresbaresic/" TargetMode="External"/><Relationship Id="rId15" Type="http://schemas.openxmlformats.org/officeDocument/2006/relationships/hyperlink" Target="https://pixabay.com/sv/gris-g%C3%A5rdar-resan-2671623/" TargetMode="External"/><Relationship Id="rId10" Type="http://schemas.openxmlformats.org/officeDocument/2006/relationships/image" Target="../media/image35.jpeg"/><Relationship Id="rId4" Type="http://schemas.openxmlformats.org/officeDocument/2006/relationships/image" Target="../media/image32.jpeg"/><Relationship Id="rId9" Type="http://schemas.openxmlformats.org/officeDocument/2006/relationships/hyperlink" Target="https://pxhere.com/en/photo/668721" TargetMode="External"/><Relationship Id="rId1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hyperlink" Target="https://bs.wikipedia.org/wiki/Vinova_loza" TargetMode="External"/><Relationship Id="rId18" Type="http://schemas.openxmlformats.org/officeDocument/2006/relationships/image" Target="../media/image46.jpeg"/><Relationship Id="rId3" Type="http://schemas.openxmlformats.org/officeDocument/2006/relationships/hyperlink" Target="https://pixnio.com/hr/zivotinje/macka/znatizeljan-macka-portret-mace-uho-smede-krzno-glava-brkovi-oko" TargetMode="External"/><Relationship Id="rId7" Type="http://schemas.openxmlformats.org/officeDocument/2006/relationships/hyperlink" Target="https://sr.wikipedia.org/sr-el/%D0%A2%D1%83%D0%BB%D0%B5%D0%B0%D1%80%D1%81%D0%BA%D0%B8_%D0%BF%D0%B0%D1%81" TargetMode="External"/><Relationship Id="rId12" Type="http://schemas.openxmlformats.org/officeDocument/2006/relationships/image" Target="../media/image43.jpeg"/><Relationship Id="rId17" Type="http://schemas.openxmlformats.org/officeDocument/2006/relationships/hyperlink" Target="http://wiki.poljoinfo.com/kruska-sorte-gajenje/" TargetMode="External"/><Relationship Id="rId2" Type="http://schemas.openxmlformats.org/officeDocument/2006/relationships/image" Target="../media/image38.jpeg"/><Relationship Id="rId16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hyperlink" Target="https://www.medias.rs/konji-poezija-u-pokretu" TargetMode="External"/><Relationship Id="rId5" Type="http://schemas.openxmlformats.org/officeDocument/2006/relationships/hyperlink" Target="https://pixnio.com/hr/zivotinje/macka/siva-macka-krzno-zivotinja-portret-oko-slatka-mackica-mace-kitty" TargetMode="External"/><Relationship Id="rId15" Type="http://schemas.openxmlformats.org/officeDocument/2006/relationships/hyperlink" Target="https://www.hippopx.com/hr/grape-wine-region-wine-vineyard-landscapes-landscape-nature-12984" TargetMode="External"/><Relationship Id="rId10" Type="http://schemas.openxmlformats.org/officeDocument/2006/relationships/image" Target="../media/image42.jpeg"/><Relationship Id="rId19" Type="http://schemas.openxmlformats.org/officeDocument/2006/relationships/hyperlink" Target="https://blog.dnevnik.hr/boljizalet/oznaka/zdrava-hrana?page=blog&amp;tag=zdrava-hrana&amp;subpage=0&amp;subdomain=boljizalet" TargetMode="External"/><Relationship Id="rId4" Type="http://schemas.openxmlformats.org/officeDocument/2006/relationships/image" Target="../media/image39.jpeg"/><Relationship Id="rId9" Type="http://schemas.openxmlformats.org/officeDocument/2006/relationships/hyperlink" Target="https://en.wikipedia.org/wiki/Dalmatian_(dog)" TargetMode="External"/><Relationship Id="rId1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E58EA9E-846C-4A75-927C-AE38333E6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IZUMIRANJE VRSTA I UTJECAJ ČOVJEKA -</a:t>
            </a:r>
            <a:br>
              <a:rPr lang="hr-H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Oprezno sa stranim vrstama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E93BCFAB-3AB4-4962-85CB-4D46290424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116062" y="2405230"/>
            <a:ext cx="5326602" cy="3551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399252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xmlns="" id="{860D7968-057A-4BB8-BD5F-4E00A1CCBBFD}"/>
              </a:ext>
            </a:extLst>
          </p:cNvPr>
          <p:cNvSpPr/>
          <p:nvPr/>
        </p:nvSpPr>
        <p:spPr>
          <a:xfrm>
            <a:off x="243840" y="806383"/>
            <a:ext cx="8696295" cy="76310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Danas se, umjesto klasičnog križanja i odabiranja, mogu koristiti i </a:t>
            </a:r>
            <a:r>
              <a:rPr lang="hr-H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suvremene metode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trelica: prema dolje 2">
            <a:extLst>
              <a:ext uri="{FF2B5EF4-FFF2-40B4-BE49-F238E27FC236}">
                <a16:creationId xmlns:a16="http://schemas.microsoft.com/office/drawing/2014/main" xmlns="" id="{B3318F47-4549-4E9A-8B07-05EAADB823D2}"/>
              </a:ext>
            </a:extLst>
          </p:cNvPr>
          <p:cNvSpPr/>
          <p:nvPr/>
        </p:nvSpPr>
        <p:spPr>
          <a:xfrm>
            <a:off x="2843784" y="1932961"/>
            <a:ext cx="303022" cy="881823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/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xmlns="" id="{059FB6B5-287A-4227-99C4-209AE167AC24}"/>
              </a:ext>
            </a:extLst>
          </p:cNvPr>
          <p:cNvSpPr/>
          <p:nvPr/>
        </p:nvSpPr>
        <p:spPr>
          <a:xfrm>
            <a:off x="946399" y="3045816"/>
            <a:ext cx="4400814" cy="135041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KLONIRANJEM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iz jednog organizma dobivamo potomstvo </a:t>
            </a:r>
            <a:r>
              <a:rPr lang="hr-H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genski identično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roditelju</a:t>
            </a:r>
          </a:p>
        </p:txBody>
      </p:sp>
      <p:sp>
        <p:nvSpPr>
          <p:cNvPr id="5" name="Strelica: prema dolje 4">
            <a:extLst>
              <a:ext uri="{FF2B5EF4-FFF2-40B4-BE49-F238E27FC236}">
                <a16:creationId xmlns:a16="http://schemas.microsoft.com/office/drawing/2014/main" xmlns="" id="{267CD458-5225-4C3A-A9F6-05B906F6A262}"/>
              </a:ext>
            </a:extLst>
          </p:cNvPr>
          <p:cNvSpPr/>
          <p:nvPr/>
        </p:nvSpPr>
        <p:spPr>
          <a:xfrm>
            <a:off x="7552294" y="1866739"/>
            <a:ext cx="303022" cy="881823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/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xmlns="" id="{6DFCE5C9-BFD4-461D-9A5D-74C93F7A858A}"/>
              </a:ext>
            </a:extLst>
          </p:cNvPr>
          <p:cNvSpPr/>
          <p:nvPr/>
        </p:nvSpPr>
        <p:spPr>
          <a:xfrm>
            <a:off x="6096000" y="2931009"/>
            <a:ext cx="3518633" cy="177713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GM ORGANIZMI (GMO)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genetskim materijalom izmijenjenim uporabom tehnika genetičkog inženjerstva</a:t>
            </a:r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xmlns="" id="{1D1209DF-24ED-4287-8E75-148533542E23}"/>
              </a:ext>
            </a:extLst>
          </p:cNvPr>
          <p:cNvSpPr/>
          <p:nvPr/>
        </p:nvSpPr>
        <p:spPr>
          <a:xfrm>
            <a:off x="330200" y="5304579"/>
            <a:ext cx="11531600" cy="85898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razliku od vrsta dobivenih umjetnim odabiranjem, </a:t>
            </a:r>
            <a:r>
              <a:rPr lang="hr-H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vrste nastale prirodnim odabirom imaju veću otpornost na bolesti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 oko njih NIJE potrebna dodatna briga. 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E9712A8D-CCD8-4EF9-8E18-BABAC3524C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9129314" y="508000"/>
            <a:ext cx="3001726" cy="1476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>
            <a:hlinkClick r:id="rId4"/>
            <a:extLst>
              <a:ext uri="{FF2B5EF4-FFF2-40B4-BE49-F238E27FC236}">
                <a16:creationId xmlns:a16="http://schemas.microsoft.com/office/drawing/2014/main" xmlns="" id="{7DAFE1A9-6333-49B9-A41B-D93D07DBC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t="8974" r="5597" b="5361"/>
          <a:stretch>
            <a:fillRect/>
          </a:stretch>
        </p:blipFill>
        <p:spPr bwMode="auto">
          <a:xfrm>
            <a:off x="10835499" y="3333094"/>
            <a:ext cx="624887" cy="6338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EEF18A99-B2DF-4893-8430-C86A56F39C0B}"/>
              </a:ext>
            </a:extLst>
          </p:cNvPr>
          <p:cNvSpPr txBox="1"/>
          <p:nvPr/>
        </p:nvSpPr>
        <p:spPr>
          <a:xfrm>
            <a:off x="10492735" y="4026901"/>
            <a:ext cx="1438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VIZUALNO +</a:t>
            </a:r>
          </a:p>
        </p:txBody>
      </p:sp>
    </p:spTree>
    <p:extLst>
      <p:ext uri="{BB962C8B-B14F-4D97-AF65-F5344CB8AC3E}">
        <p14:creationId xmlns:p14="http://schemas.microsoft.com/office/powerpoint/2010/main" xmlns="" val="1489154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xmlns="" id="{19DE6A0A-DC01-4B4E-8BAA-3D360A853BB5}"/>
              </a:ext>
            </a:extLst>
          </p:cNvPr>
          <p:cNvSpPr/>
          <p:nvPr/>
        </p:nvSpPr>
        <p:spPr>
          <a:xfrm>
            <a:off x="3919095" y="6054574"/>
            <a:ext cx="3154250" cy="60204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Prikaz kloniranja mrkve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8942B7C-21CF-4B66-B6C9-E24323BFD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4129" y="318683"/>
            <a:ext cx="694482" cy="6746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F1B84A3D-8928-4000-A1D7-EB44FC5BAD77}"/>
              </a:ext>
            </a:extLst>
          </p:cNvPr>
          <p:cNvSpPr txBox="1"/>
          <p:nvPr/>
        </p:nvSpPr>
        <p:spPr>
          <a:xfrm>
            <a:off x="274197" y="1052500"/>
            <a:ext cx="4474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Usporedi broj različitih vrsta biljaka na jednome kvadratnome metru polja kukuruza i na livadi.</a:t>
            </a:r>
          </a:p>
          <a:p>
            <a:pPr algn="ctr"/>
            <a:r>
              <a:rPr lang="hr-HR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Što na temelju tog podatka možeš reći o utjecaju poljoprivredne proizvodnje i biološke raznolikosti?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8D2AEA17-CF03-4F15-888D-CB1B538A5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85784" y="345316"/>
            <a:ext cx="694482" cy="6746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633ED048-3C28-407A-8470-479BB656BE54}"/>
              </a:ext>
            </a:extLst>
          </p:cNvPr>
          <p:cNvSpPr txBox="1"/>
          <p:nvPr/>
        </p:nvSpPr>
        <p:spPr>
          <a:xfrm>
            <a:off x="7250898" y="1117936"/>
            <a:ext cx="3364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zaštititi biljke od štetnika i bolesti? Istraži što ljudi najčešće upotrebljavaju kako bi povećali prinose i zaštitili biljke koje uzgajaju.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9823F452-331A-44D8-BB68-591D4218DD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6372" y="2644468"/>
            <a:ext cx="4919695" cy="31835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530362B6-6E2D-4386-B8B8-C512FB82C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876" y="3198232"/>
            <a:ext cx="694482" cy="6746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3B544C06-69C8-4FE4-973A-F90D3F5386B4}"/>
              </a:ext>
            </a:extLst>
          </p:cNvPr>
          <p:cNvSpPr txBox="1"/>
          <p:nvPr/>
        </p:nvSpPr>
        <p:spPr>
          <a:xfrm>
            <a:off x="105429" y="3954146"/>
            <a:ext cx="2839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Istraži kako uzgoj životinja utječe na promjene u okolišu. Postoje li i tu alternativni postupci uzgoja?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250453BA-2791-4A39-A841-BB35AC9E0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6100" y="3315068"/>
            <a:ext cx="694482" cy="6746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A5787008-52B0-42EC-9E67-090687116BD0}"/>
              </a:ext>
            </a:extLst>
          </p:cNvPr>
          <p:cNvSpPr txBox="1"/>
          <p:nvPr/>
        </p:nvSpPr>
        <p:spPr>
          <a:xfrm>
            <a:off x="8481158" y="4078277"/>
            <a:ext cx="2839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Potraži podatke o tome što je alternativna ili ekološka poljoprivreda, </a:t>
            </a:r>
            <a:r>
              <a:rPr lang="hr-HR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permakultura</a:t>
            </a:r>
            <a:r>
              <a:rPr lang="hr-HR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 organski uzgoj hrane. Nakon toga organizirajte u razredu raspravu o tome jesu li navedeni postupci alternativa postojećoj masovnoj poljoprivrednoj proizvodnji.</a:t>
            </a:r>
          </a:p>
        </p:txBody>
      </p:sp>
    </p:spTree>
    <p:extLst>
      <p:ext uri="{BB962C8B-B14F-4D97-AF65-F5344CB8AC3E}">
        <p14:creationId xmlns:p14="http://schemas.microsoft.com/office/powerpoint/2010/main" xmlns="" val="423503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xmlns="" id="{0A4CA0D5-09D8-48C3-9B14-42A595CFF2D9}"/>
              </a:ext>
            </a:extLst>
          </p:cNvPr>
          <p:cNvSpPr/>
          <p:nvPr/>
        </p:nvSpPr>
        <p:spPr>
          <a:xfrm>
            <a:off x="187960" y="378390"/>
            <a:ext cx="5908040" cy="109633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Umjetnim odabiranjem vrste gube prirodna obilježja (otpornost na bolesti, štetnike, sušu..) pa je potrebna dodatna briga čovjeka</a:t>
            </a:r>
          </a:p>
        </p:txBody>
      </p:sp>
      <p:sp>
        <p:nvSpPr>
          <p:cNvPr id="3" name="Strelica: prema dolje 2">
            <a:extLst>
              <a:ext uri="{FF2B5EF4-FFF2-40B4-BE49-F238E27FC236}">
                <a16:creationId xmlns:a16="http://schemas.microsoft.com/office/drawing/2014/main" xmlns="" id="{BB4AB21D-42DD-47CC-B517-6EAC99E84C36}"/>
              </a:ext>
            </a:extLst>
          </p:cNvPr>
          <p:cNvSpPr/>
          <p:nvPr/>
        </p:nvSpPr>
        <p:spPr>
          <a:xfrm>
            <a:off x="2065961" y="1628213"/>
            <a:ext cx="303022" cy="881823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xmlns="" id="{6B687A7E-79C1-4D3F-B25C-59647CFBF4E2}"/>
              </a:ext>
            </a:extLst>
          </p:cNvPr>
          <p:cNvSpPr/>
          <p:nvPr/>
        </p:nvSpPr>
        <p:spPr>
          <a:xfrm>
            <a:off x="187960" y="2681065"/>
            <a:ext cx="4112292" cy="85898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velike količine ZAŠTITNIH SREDSTAVA</a:t>
            </a:r>
          </a:p>
        </p:txBody>
      </p:sp>
      <p:sp>
        <p:nvSpPr>
          <p:cNvPr id="6" name="Strelica: prema dolje 5">
            <a:extLst>
              <a:ext uri="{FF2B5EF4-FFF2-40B4-BE49-F238E27FC236}">
                <a16:creationId xmlns:a16="http://schemas.microsoft.com/office/drawing/2014/main" xmlns="" id="{40A7259D-499B-4C96-97E6-ED6B6E9FA368}"/>
              </a:ext>
            </a:extLst>
          </p:cNvPr>
          <p:cNvSpPr/>
          <p:nvPr/>
        </p:nvSpPr>
        <p:spPr>
          <a:xfrm>
            <a:off x="2128107" y="3756621"/>
            <a:ext cx="303022" cy="881823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xmlns="" id="{68988306-B600-4997-8C99-449276051AF0}"/>
              </a:ext>
            </a:extLst>
          </p:cNvPr>
          <p:cNvSpPr/>
          <p:nvPr/>
        </p:nvSpPr>
        <p:spPr>
          <a:xfrm>
            <a:off x="187960" y="4800292"/>
            <a:ext cx="5054600" cy="85898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ŠTETAN UTJECAJ NA OKOLIŠ, ORGANIZME I ČOVJEKA!</a:t>
            </a:r>
          </a:p>
        </p:txBody>
      </p:sp>
      <p:sp>
        <p:nvSpPr>
          <p:cNvPr id="8" name="Strelica: prema dolje 7">
            <a:extLst>
              <a:ext uri="{FF2B5EF4-FFF2-40B4-BE49-F238E27FC236}">
                <a16:creationId xmlns:a16="http://schemas.microsoft.com/office/drawing/2014/main" xmlns="" id="{4D714D7E-47E0-4D55-8361-CCB8A435DF5F}"/>
              </a:ext>
            </a:extLst>
          </p:cNvPr>
          <p:cNvSpPr/>
          <p:nvPr/>
        </p:nvSpPr>
        <p:spPr>
          <a:xfrm rot="16200000">
            <a:off x="5588206" y="4841033"/>
            <a:ext cx="303022" cy="712566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xmlns="" id="{875E748B-64A8-4069-9266-02771352D0C4}"/>
              </a:ext>
            </a:extLst>
          </p:cNvPr>
          <p:cNvSpPr/>
          <p:nvPr/>
        </p:nvSpPr>
        <p:spPr>
          <a:xfrm>
            <a:off x="6236874" y="4704414"/>
            <a:ext cx="3159817" cy="85898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SMANJENJE BROJA VRSTA</a:t>
            </a:r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xmlns="" id="{4D7F1EA0-C468-4B3A-B705-656129BC9C17}"/>
              </a:ext>
            </a:extLst>
          </p:cNvPr>
          <p:cNvSpPr/>
          <p:nvPr/>
        </p:nvSpPr>
        <p:spPr>
          <a:xfrm>
            <a:off x="5589648" y="3062549"/>
            <a:ext cx="3942334" cy="85898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SMANJENJE BIORAZNOLIKOSTI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trelica: prema dolje 10">
            <a:extLst>
              <a:ext uri="{FF2B5EF4-FFF2-40B4-BE49-F238E27FC236}">
                <a16:creationId xmlns:a16="http://schemas.microsoft.com/office/drawing/2014/main" xmlns="" id="{AD76BFD3-2E45-4724-8113-E66748FD06AC}"/>
              </a:ext>
            </a:extLst>
          </p:cNvPr>
          <p:cNvSpPr/>
          <p:nvPr/>
        </p:nvSpPr>
        <p:spPr>
          <a:xfrm rot="10800000">
            <a:off x="7540394" y="4044992"/>
            <a:ext cx="303022" cy="557940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/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xmlns="" id="{8D0736AA-2320-479E-8DCB-723C052F77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477988" y="1660683"/>
            <a:ext cx="2418180" cy="12846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xmlns="" id="{BDEB7828-57E6-4B9A-BF84-A64E5818D7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7560815" y="414270"/>
            <a:ext cx="3551085" cy="1721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5A41D6B4-DA39-4528-AA07-DDDF7BC31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96056" y="5045804"/>
            <a:ext cx="694482" cy="6746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EBA69DF9-7C98-417E-901A-D29A8B4AC649}"/>
              </a:ext>
            </a:extLst>
          </p:cNvPr>
          <p:cNvSpPr txBox="1"/>
          <p:nvPr/>
        </p:nvSpPr>
        <p:spPr>
          <a:xfrm>
            <a:off x="9221264" y="5798904"/>
            <a:ext cx="2839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Razmisli o rečenici Charlesa Darwina: „Priroda se ne osvećuje ljudima, ali im podnosi račune.”</a:t>
            </a:r>
          </a:p>
        </p:txBody>
      </p:sp>
    </p:spTree>
    <p:extLst>
      <p:ext uri="{BB962C8B-B14F-4D97-AF65-F5344CB8AC3E}">
        <p14:creationId xmlns:p14="http://schemas.microsoft.com/office/powerpoint/2010/main" xmlns="" val="1558514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xmlns="" id="{542DCFDC-072F-4A03-B561-98573B35043A}"/>
              </a:ext>
            </a:extLst>
          </p:cNvPr>
          <p:cNvSpPr/>
          <p:nvPr/>
        </p:nvSpPr>
        <p:spPr>
          <a:xfrm>
            <a:off x="7040626" y="5215897"/>
            <a:ext cx="4135374" cy="858989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UGROŽAVA SVOJ OPSTANAK!</a:t>
            </a:r>
          </a:p>
        </p:txBody>
      </p:sp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xmlns="" id="{188981F4-D0EF-4FB2-AD50-382E7B92286B}"/>
              </a:ext>
            </a:extLst>
          </p:cNvPr>
          <p:cNvSpPr/>
          <p:nvPr/>
        </p:nvSpPr>
        <p:spPr>
          <a:xfrm>
            <a:off x="710947" y="2316480"/>
            <a:ext cx="5054600" cy="166624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UGROŽAVANJEM I UNIŠTAVANJEM VRSTA</a:t>
            </a:r>
          </a:p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UNIŠTAVANJEM STANIŠTA</a:t>
            </a:r>
          </a:p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ONEČIŠĆENJEM VODE, TLA I ZRAKA</a:t>
            </a:r>
          </a:p>
          <a:p>
            <a:pPr algn="ctr"/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trelica: prema dolje 3">
            <a:extLst>
              <a:ext uri="{FF2B5EF4-FFF2-40B4-BE49-F238E27FC236}">
                <a16:creationId xmlns:a16="http://schemas.microsoft.com/office/drawing/2014/main" xmlns="" id="{3DA32AC8-3DBF-4A18-AFC1-FF31157A35FC}"/>
              </a:ext>
            </a:extLst>
          </p:cNvPr>
          <p:cNvSpPr/>
          <p:nvPr/>
        </p:nvSpPr>
        <p:spPr>
          <a:xfrm>
            <a:off x="3077465" y="4239281"/>
            <a:ext cx="303022" cy="881823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xmlns="" id="{23EB465E-242D-47A9-BB03-889F8E0CDB41}"/>
              </a:ext>
            </a:extLst>
          </p:cNvPr>
          <p:cNvSpPr/>
          <p:nvPr/>
        </p:nvSpPr>
        <p:spPr>
          <a:xfrm>
            <a:off x="710947" y="5255025"/>
            <a:ext cx="5054600" cy="85898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REMETI PRIRODNU RAVNOTEŽU</a:t>
            </a:r>
          </a:p>
        </p:txBody>
      </p:sp>
      <p:sp>
        <p:nvSpPr>
          <p:cNvPr id="6" name="Strelica: prema dolje 5">
            <a:extLst>
              <a:ext uri="{FF2B5EF4-FFF2-40B4-BE49-F238E27FC236}">
                <a16:creationId xmlns:a16="http://schemas.microsoft.com/office/drawing/2014/main" xmlns="" id="{933902A7-75A5-44E9-B9EC-A13996C04743}"/>
              </a:ext>
            </a:extLst>
          </p:cNvPr>
          <p:cNvSpPr/>
          <p:nvPr/>
        </p:nvSpPr>
        <p:spPr>
          <a:xfrm rot="16200000">
            <a:off x="6196585" y="5204481"/>
            <a:ext cx="303022" cy="881823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 dirty="0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xmlns="" id="{8C5441F3-8346-4AD8-B4D6-EDCB37A3C502}"/>
              </a:ext>
            </a:extLst>
          </p:cNvPr>
          <p:cNvSpPr/>
          <p:nvPr/>
        </p:nvSpPr>
        <p:spPr>
          <a:xfrm>
            <a:off x="2553911" y="1450593"/>
            <a:ext cx="1653152" cy="68750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ČOVJEK</a:t>
            </a:r>
          </a:p>
        </p:txBody>
      </p:sp>
      <p:sp>
        <p:nvSpPr>
          <p:cNvPr id="8" name="Strelica: prema dolje 7">
            <a:extLst>
              <a:ext uri="{FF2B5EF4-FFF2-40B4-BE49-F238E27FC236}">
                <a16:creationId xmlns:a16="http://schemas.microsoft.com/office/drawing/2014/main" xmlns="" id="{ED0256A7-6785-452E-A639-D49D168BE43D}"/>
              </a:ext>
            </a:extLst>
          </p:cNvPr>
          <p:cNvSpPr/>
          <p:nvPr/>
        </p:nvSpPr>
        <p:spPr>
          <a:xfrm rot="16200000">
            <a:off x="6196585" y="2708688"/>
            <a:ext cx="303022" cy="881823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xmlns="" id="{AF5C8B4C-711F-4119-B1F2-B8236D7BACB6}"/>
              </a:ext>
            </a:extLst>
          </p:cNvPr>
          <p:cNvSpPr/>
          <p:nvPr/>
        </p:nvSpPr>
        <p:spPr>
          <a:xfrm>
            <a:off x="6930645" y="2720104"/>
            <a:ext cx="4245355" cy="85898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UTJEČE NA GLOBALNO ZATOPLJENJE</a:t>
            </a:r>
          </a:p>
        </p:txBody>
      </p:sp>
      <p:sp>
        <p:nvSpPr>
          <p:cNvPr id="10" name="Strelica: prema dolje 9">
            <a:extLst>
              <a:ext uri="{FF2B5EF4-FFF2-40B4-BE49-F238E27FC236}">
                <a16:creationId xmlns:a16="http://schemas.microsoft.com/office/drawing/2014/main" xmlns="" id="{FA59CCD2-284D-4D56-9178-3030CDB26C55}"/>
              </a:ext>
            </a:extLst>
          </p:cNvPr>
          <p:cNvSpPr/>
          <p:nvPr/>
        </p:nvSpPr>
        <p:spPr>
          <a:xfrm>
            <a:off x="8624825" y="3975121"/>
            <a:ext cx="303022" cy="881823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 dirty="0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D77655F8-F13A-4119-A2A1-D83FE4268F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9794240" y="756849"/>
            <a:ext cx="2306320" cy="1963255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787308EB-5696-41D2-8BBE-90C15190D9CC}"/>
              </a:ext>
            </a:extLst>
          </p:cNvPr>
          <p:cNvSpPr txBox="1"/>
          <p:nvPr/>
        </p:nvSpPr>
        <p:spPr>
          <a:xfrm>
            <a:off x="253807" y="228098"/>
            <a:ext cx="5481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Opstanak čovjeka ovisi o nama samima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B03F7905-4FED-4EFC-93AF-9CC0D5FAD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961" y="193305"/>
            <a:ext cx="694482" cy="6746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B2167948-237D-4987-84F4-078669F4BF66}"/>
              </a:ext>
            </a:extLst>
          </p:cNvPr>
          <p:cNvSpPr txBox="1"/>
          <p:nvPr/>
        </p:nvSpPr>
        <p:spPr>
          <a:xfrm>
            <a:off x="6604239" y="968548"/>
            <a:ext cx="28393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Što utječe na nastanak kiselih kiša, ozonskih rupa i stakleničkih plinova? Možeš li i ti svojim ponašanjem pridonijeti smanjenju tih pojava?</a:t>
            </a:r>
          </a:p>
        </p:txBody>
      </p:sp>
    </p:spTree>
    <p:extLst>
      <p:ext uri="{BB962C8B-B14F-4D97-AF65-F5344CB8AC3E}">
        <p14:creationId xmlns:p14="http://schemas.microsoft.com/office/powerpoint/2010/main" xmlns="" val="3581364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F72B335C-88B1-4681-A3AE-E9EE2F7390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604" y="552487"/>
            <a:ext cx="3768623" cy="21010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xmlns="" id="{1CDA9B8E-1064-439E-A021-1B45F481BE44}"/>
              </a:ext>
            </a:extLst>
          </p:cNvPr>
          <p:cNvSpPr/>
          <p:nvPr/>
        </p:nvSpPr>
        <p:spPr>
          <a:xfrm>
            <a:off x="301344" y="2987630"/>
            <a:ext cx="4225137" cy="1681984"/>
          </a:xfrm>
          <a:prstGeom prst="roundRect">
            <a:avLst/>
          </a:prstGeom>
          <a:solidFill>
            <a:srgbClr val="33CC33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ANTIBIOTICI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omogućuju liječenje mnogih (smrtonosnih) bolesti, ali koliko god ljudi brzo stvaraju nove antibiotike, tako se brzo razvijaju i bakterije i otpornost na njih.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9F3C7E61-DCD9-433A-9519-A3FEF26F5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203566" y="4938994"/>
            <a:ext cx="2420691" cy="13665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xmlns="" id="{489830E3-D826-4688-8A51-96FCFF190D38}"/>
              </a:ext>
            </a:extLst>
          </p:cNvPr>
          <p:cNvSpPr/>
          <p:nvPr/>
        </p:nvSpPr>
        <p:spPr>
          <a:xfrm>
            <a:off x="7893775" y="875865"/>
            <a:ext cx="3951453" cy="88268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Širenjem različitih vrsta - šire se i uzročnici bolesti.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68144C40-AA57-4DD8-AB3B-592FB22B6C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21" t="6832" r="13121" b="13070"/>
          <a:stretch/>
        </p:blipFill>
        <p:spPr>
          <a:xfrm>
            <a:off x="8116236" y="2121647"/>
            <a:ext cx="3624225" cy="2269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F07B4A4C-F806-44A7-8C6A-40C693A24114}"/>
              </a:ext>
            </a:extLst>
          </p:cNvPr>
          <p:cNvSpPr txBox="1"/>
          <p:nvPr/>
        </p:nvSpPr>
        <p:spPr>
          <a:xfrm>
            <a:off x="8410877" y="3730526"/>
            <a:ext cx="1728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tigrasti komarac</a:t>
            </a:r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xmlns="" id="{48AB4E87-DB54-48AE-A0A0-5ACAC192AD0F}"/>
              </a:ext>
            </a:extLst>
          </p:cNvPr>
          <p:cNvSpPr/>
          <p:nvPr/>
        </p:nvSpPr>
        <p:spPr>
          <a:xfrm>
            <a:off x="7815779" y="4753918"/>
            <a:ext cx="4225137" cy="101545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Širenjem tigrastih komaraca širi se i ZIKA VIRUS koji uzrokuje infekciju u čovjeka.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DE54F387-2DC8-4EC1-A2F4-0AF77E5C6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5997" y="3188219"/>
            <a:ext cx="694482" cy="6746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6D302153-AA60-4C1E-8907-203CD6488F2D}"/>
              </a:ext>
            </a:extLst>
          </p:cNvPr>
          <p:cNvSpPr txBox="1"/>
          <p:nvPr/>
        </p:nvSpPr>
        <p:spPr>
          <a:xfrm>
            <a:off x="4268874" y="5520228"/>
            <a:ext cx="28393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Istraži kako su bolest vinove loze (filoksera) na našim otocima i bolest krumpira (plamenjača) u Irskoj u 19. st. bile pokretači velikih iseljavanja stanovništva.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ACB2B0BE-F95E-4393-822E-D267A5F1A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5997" y="574637"/>
            <a:ext cx="694482" cy="6746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276BF778-2645-4B63-8E62-55D8EA55DF09}"/>
              </a:ext>
            </a:extLst>
          </p:cNvPr>
          <p:cNvSpPr txBox="1"/>
          <p:nvPr/>
        </p:nvSpPr>
        <p:spPr>
          <a:xfrm>
            <a:off x="4268874" y="1337244"/>
            <a:ext cx="2839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primjena bioloških otkrića može pomoći u očuvanju prirodne ravnoteže?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0039C516-C206-4231-AA96-8C2497F661F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 l="11187" t="23290" r="16937" b="8575"/>
          <a:stretch/>
        </p:blipFill>
        <p:spPr>
          <a:xfrm>
            <a:off x="4648399" y="4440578"/>
            <a:ext cx="1402080" cy="9968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xmlns="" id="{93953412-96F5-442F-83D6-25496CF2C52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rcRect l="8626" t="6537" r="14347" b="6638"/>
          <a:stretch/>
        </p:blipFill>
        <p:spPr>
          <a:xfrm>
            <a:off x="6214289" y="4264814"/>
            <a:ext cx="1451232" cy="9968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36202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xmlns="" id="{BEDF091F-A41F-4FC4-9A35-2BE34F010021}"/>
              </a:ext>
            </a:extLst>
          </p:cNvPr>
          <p:cNvSpPr/>
          <p:nvPr/>
        </p:nvSpPr>
        <p:spPr>
          <a:xfrm>
            <a:off x="615650" y="4016676"/>
            <a:ext cx="9820807" cy="145420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tome pridonosi uporaba </a:t>
            </a:r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OBNOVLJIVIH IZVORA ENERGIJE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RAZUMNO KORIŠTENJE postojećih prirodnih resursa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1F525CAE-8996-4EF8-9169-4F6BA1A8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358634" y="2457296"/>
            <a:ext cx="2496243" cy="1454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002D497C-7C6D-4CF7-A759-01BACA478F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676610" y="2476623"/>
            <a:ext cx="2345230" cy="1434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714A3D7E-CB84-4D0B-80D8-50F71CDE16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6202047" y="2457296"/>
            <a:ext cx="2097919" cy="1454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507FEE9F-C216-46F4-A6F8-726904B0A7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8600710" y="2443454"/>
            <a:ext cx="1720384" cy="1468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xmlns="" id="{907939D3-97CA-4FB1-AD64-7B2466CD8D0E}"/>
              </a:ext>
            </a:extLst>
          </p:cNvPr>
          <p:cNvSpPr/>
          <p:nvPr/>
        </p:nvSpPr>
        <p:spPr>
          <a:xfrm>
            <a:off x="615650" y="847461"/>
            <a:ext cx="9753600" cy="146805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ODRŽIVI RAZVOJ </a:t>
            </a:r>
          </a:p>
          <a:p>
            <a:pPr algn="ctr"/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razvoj društva treba biti takav da korištenje prirodnih resursa NE ugrožava prirodnu ravnotežu te osigurava dugoročni opstanak prirode i ljudskog društva</a:t>
            </a:r>
          </a:p>
        </p:txBody>
      </p:sp>
    </p:spTree>
    <p:extLst>
      <p:ext uri="{BB962C8B-B14F-4D97-AF65-F5344CB8AC3E}">
        <p14:creationId xmlns:p14="http://schemas.microsoft.com/office/powerpoint/2010/main" xmlns="" val="1980074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hlinkClick r:id="rId2"/>
            <a:extLst>
              <a:ext uri="{FF2B5EF4-FFF2-40B4-BE49-F238E27FC236}">
                <a16:creationId xmlns:a16="http://schemas.microsoft.com/office/drawing/2014/main" xmlns="" id="{941B56CB-4DA3-49CB-B18F-A9CD3CE6A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7747" y="5219642"/>
            <a:ext cx="815013" cy="8057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F6526626-B1E6-4FCF-921D-8114DBB817CB}"/>
              </a:ext>
            </a:extLst>
          </p:cNvPr>
          <p:cNvSpPr txBox="1"/>
          <p:nvPr/>
        </p:nvSpPr>
        <p:spPr>
          <a:xfrm>
            <a:off x="4712760" y="5422462"/>
            <a:ext cx="2379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PROVJERI ZNANJE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BD357637-DFE6-46AD-BAC9-49588FBBC2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2761636" y="721360"/>
            <a:ext cx="6075158" cy="40379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84640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xmlns="" id="{CF31A30E-4B70-4F54-B86B-923CCCCF4C0B}"/>
              </a:ext>
            </a:extLst>
          </p:cNvPr>
          <p:cNvSpPr/>
          <p:nvPr/>
        </p:nvSpPr>
        <p:spPr>
          <a:xfrm>
            <a:off x="626347" y="359512"/>
            <a:ext cx="4400814" cy="13504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Čovjek je, otkrivajući svijet, otkrivao i nove vrste biljaka i životinja. Tako je iz Amerike u Europu donesen </a:t>
            </a:r>
            <a:r>
              <a:rPr lang="hr-H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krumpir, kukuruz, duhan, rajčica, puran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sl.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47D3AF67-E6F3-4069-BD04-ECF5BF1AB6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7827" y="3844030"/>
            <a:ext cx="1660715" cy="22149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F534132C-4CCC-4E9C-B2B1-D5EEEA5F62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 rot="20798206">
            <a:off x="462676" y="2339488"/>
            <a:ext cx="2395339" cy="1755558"/>
          </a:xfrm>
          <a:prstGeom prst="rect">
            <a:avLst/>
          </a:prstGeom>
        </p:spPr>
      </p:pic>
      <p:pic>
        <p:nvPicPr>
          <p:cNvPr id="33" name="Slika 32">
            <a:extLst>
              <a:ext uri="{FF2B5EF4-FFF2-40B4-BE49-F238E27FC236}">
                <a16:creationId xmlns:a16="http://schemas.microsoft.com/office/drawing/2014/main" xmlns="" id="{D814BDA5-C4C2-4B3B-B50A-2D1A469A09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3420137" y="2355450"/>
            <a:ext cx="2147100" cy="2147100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602E56BF-7ABD-453D-B420-DC68992976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5623373" y="916954"/>
            <a:ext cx="2250993" cy="21471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5" name="Slika 44">
            <a:extLst>
              <a:ext uri="{FF2B5EF4-FFF2-40B4-BE49-F238E27FC236}">
                <a16:creationId xmlns:a16="http://schemas.microsoft.com/office/drawing/2014/main" xmlns="" id="{E4472BBE-8AAE-4792-B9A7-4B3AAD86868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1874724" y="4055745"/>
            <a:ext cx="1904060" cy="2129027"/>
          </a:xfrm>
          <a:prstGeom prst="rect">
            <a:avLst/>
          </a:prstGeom>
        </p:spPr>
      </p:pic>
      <p:pic>
        <p:nvPicPr>
          <p:cNvPr id="51" name="Slika 50">
            <a:extLst>
              <a:ext uri="{FF2B5EF4-FFF2-40B4-BE49-F238E27FC236}">
                <a16:creationId xmlns:a16="http://schemas.microsoft.com/office/drawing/2014/main" xmlns="" id="{B30E6F51-CAC0-416E-8E5E-7E80783F6B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8813261" y="3946421"/>
            <a:ext cx="2497516" cy="201019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3" name="Pravokutnik: zaobljeni kutovi 52">
            <a:extLst>
              <a:ext uri="{FF2B5EF4-FFF2-40B4-BE49-F238E27FC236}">
                <a16:creationId xmlns:a16="http://schemas.microsoft.com/office/drawing/2014/main" xmlns="" id="{6654C2B5-1F9A-4F13-B760-DB0250620193}"/>
              </a:ext>
            </a:extLst>
          </p:cNvPr>
          <p:cNvSpPr/>
          <p:nvPr/>
        </p:nvSpPr>
        <p:spPr>
          <a:xfrm>
            <a:off x="8470578" y="901383"/>
            <a:ext cx="3444432" cy="143849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Prenošenje organizama iz jednog dijela svijeta u drugi nosi sa sobom i mnoge opasnosti.</a:t>
            </a:r>
          </a:p>
        </p:txBody>
      </p:sp>
    </p:spTree>
    <p:extLst>
      <p:ext uri="{BB962C8B-B14F-4D97-AF65-F5344CB8AC3E}">
        <p14:creationId xmlns:p14="http://schemas.microsoft.com/office/powerpoint/2010/main" xmlns="" val="1511226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xmlns="" id="{0174D25C-EF20-4E14-BE9B-D2D6E0B1D685}"/>
              </a:ext>
            </a:extLst>
          </p:cNvPr>
          <p:cNvSpPr/>
          <p:nvPr/>
        </p:nvSpPr>
        <p:spPr>
          <a:xfrm>
            <a:off x="286120" y="356568"/>
            <a:ext cx="4400814" cy="13504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(Ne)namjernim unošenjem </a:t>
            </a:r>
          </a:p>
          <a:p>
            <a:pPr algn="ctr"/>
            <a:r>
              <a:rPr lang="hr-H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STRANIH INVAZIVNIH VRSTA</a:t>
            </a:r>
          </a:p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(signalnog raka, mungosa, </a:t>
            </a:r>
            <a:r>
              <a:rPr lang="hr-H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pajasena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..)</a:t>
            </a:r>
          </a:p>
        </p:txBody>
      </p:sp>
      <p:sp>
        <p:nvSpPr>
          <p:cNvPr id="3" name="Strelica: prema dolje 2">
            <a:extLst>
              <a:ext uri="{FF2B5EF4-FFF2-40B4-BE49-F238E27FC236}">
                <a16:creationId xmlns:a16="http://schemas.microsoft.com/office/drawing/2014/main" xmlns="" id="{EDDA4DE2-9A6E-4574-BDFA-A76E80EF080F}"/>
              </a:ext>
            </a:extLst>
          </p:cNvPr>
          <p:cNvSpPr/>
          <p:nvPr/>
        </p:nvSpPr>
        <p:spPr>
          <a:xfrm>
            <a:off x="2283466" y="1900848"/>
            <a:ext cx="303022" cy="544213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/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xmlns="" id="{B3B8588F-92A1-44C4-BF02-9071C05859A1}"/>
              </a:ext>
            </a:extLst>
          </p:cNvPr>
          <p:cNvSpPr/>
          <p:nvPr/>
        </p:nvSpPr>
        <p:spPr>
          <a:xfrm>
            <a:off x="291172" y="2574072"/>
            <a:ext cx="4282454" cy="102360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smanjenje </a:t>
            </a:r>
            <a:r>
              <a:rPr lang="hr-H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bioraznolikosti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ctr">
              <a:buFontTx/>
              <a:buChar char="-"/>
            </a:pP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negativan utjecaj na zdravlje ljudi</a:t>
            </a:r>
          </a:p>
          <a:p>
            <a:pPr marL="285750" indent="-285750" algn="ctr">
              <a:buFontTx/>
              <a:buChar char="-"/>
            </a:pP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ekonomska šteta</a:t>
            </a:r>
          </a:p>
        </p:txBody>
      </p:sp>
      <p:pic>
        <p:nvPicPr>
          <p:cNvPr id="20" name="Slika 19">
            <a:extLst>
              <a:ext uri="{FF2B5EF4-FFF2-40B4-BE49-F238E27FC236}">
                <a16:creationId xmlns:a16="http://schemas.microsoft.com/office/drawing/2014/main" xmlns="" id="{05E7BA6A-CC9C-461F-AB3F-8636EEFCBF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020970" y="1138578"/>
            <a:ext cx="2659154" cy="1835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xmlns="" id="{7BE67614-AE9E-41E7-BA84-DFA386C87B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6560763" y="3184152"/>
            <a:ext cx="2799090" cy="1866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Slika 25">
            <a:extLst>
              <a:ext uri="{FF2B5EF4-FFF2-40B4-BE49-F238E27FC236}">
                <a16:creationId xmlns:a16="http://schemas.microsoft.com/office/drawing/2014/main" xmlns="" id="{9E536A77-958F-4E6E-8B5F-5809C727DB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3824720" y="4607660"/>
            <a:ext cx="2488080" cy="1866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" name="TekstniOkvir 27">
            <a:extLst>
              <a:ext uri="{FF2B5EF4-FFF2-40B4-BE49-F238E27FC236}">
                <a16:creationId xmlns:a16="http://schemas.microsoft.com/office/drawing/2014/main" xmlns="" id="{5DC5AFF9-2396-425D-9C88-08CF9B61ED67}"/>
              </a:ext>
            </a:extLst>
          </p:cNvPr>
          <p:cNvSpPr txBox="1"/>
          <p:nvPr/>
        </p:nvSpPr>
        <p:spPr>
          <a:xfrm>
            <a:off x="5092989" y="2566508"/>
            <a:ext cx="1467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signalni rak</a:t>
            </a:r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xmlns="" id="{9B92E96D-579F-411C-A61F-C2E57E9ED245}"/>
              </a:ext>
            </a:extLst>
          </p:cNvPr>
          <p:cNvSpPr txBox="1"/>
          <p:nvPr/>
        </p:nvSpPr>
        <p:spPr>
          <a:xfrm>
            <a:off x="8328105" y="3186285"/>
            <a:ext cx="1031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mungos</a:t>
            </a:r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xmlns="" id="{EBB46730-456F-4CF4-B071-49053E8B2AF6}"/>
              </a:ext>
            </a:extLst>
          </p:cNvPr>
          <p:cNvSpPr txBox="1"/>
          <p:nvPr/>
        </p:nvSpPr>
        <p:spPr>
          <a:xfrm>
            <a:off x="4110435" y="4569527"/>
            <a:ext cx="1031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pajasen</a:t>
            </a:r>
            <a:endParaRPr lang="hr-H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xmlns="" id="{4139CA55-55F7-42F1-BE4A-926684C307B6}"/>
              </a:ext>
            </a:extLst>
          </p:cNvPr>
          <p:cNvSpPr/>
          <p:nvPr/>
        </p:nvSpPr>
        <p:spPr>
          <a:xfrm>
            <a:off x="8127468" y="597818"/>
            <a:ext cx="3444432" cy="144171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Organizmi koji su se razvili u nekoj životnoj zajednici imaju svoje mjesto u hranidbenoj mreži što omogućuje održavanje ravnoteže.</a:t>
            </a:r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xmlns="" id="{F71D4B8E-05BD-45DD-B2E7-A669D8284168}"/>
              </a:ext>
            </a:extLst>
          </p:cNvPr>
          <p:cNvSpPr/>
          <p:nvPr/>
        </p:nvSpPr>
        <p:spPr>
          <a:xfrm>
            <a:off x="1539010" y="4493698"/>
            <a:ext cx="1829004" cy="89032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NARUŠAVANJE RAVNOTEŽE!</a:t>
            </a:r>
          </a:p>
        </p:txBody>
      </p:sp>
      <p:sp>
        <p:nvSpPr>
          <p:cNvPr id="16" name="Strelica: prema dolje 15">
            <a:extLst>
              <a:ext uri="{FF2B5EF4-FFF2-40B4-BE49-F238E27FC236}">
                <a16:creationId xmlns:a16="http://schemas.microsoft.com/office/drawing/2014/main" xmlns="" id="{A9224401-81E8-417D-873F-C093B864B55C}"/>
              </a:ext>
            </a:extLst>
          </p:cNvPr>
          <p:cNvSpPr/>
          <p:nvPr/>
        </p:nvSpPr>
        <p:spPr>
          <a:xfrm>
            <a:off x="2302001" y="3811493"/>
            <a:ext cx="303022" cy="544213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88293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28" grpId="0"/>
      <p:bldP spid="29" grpId="0"/>
      <p:bldP spid="30" grpId="0"/>
      <p:bldP spid="11" grpId="0" animBg="1"/>
      <p:bldP spid="13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kstniOkvir 27">
            <a:extLst>
              <a:ext uri="{FF2B5EF4-FFF2-40B4-BE49-F238E27FC236}">
                <a16:creationId xmlns:a16="http://schemas.microsoft.com/office/drawing/2014/main" xmlns="" id="{5DC5AFF9-2396-425D-9C88-08CF9B61ED67}"/>
              </a:ext>
            </a:extLst>
          </p:cNvPr>
          <p:cNvSpPr txBox="1"/>
          <p:nvPr/>
        </p:nvSpPr>
        <p:spPr>
          <a:xfrm>
            <a:off x="2866352" y="2537049"/>
            <a:ext cx="3371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Signalni rak </a:t>
            </a:r>
            <a:r>
              <a:rPr lang="hr-HR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iz Amerike u Europu unesen polovicom 20. st. radi nadomještanja autohtonih populacija riječnog raka, a danas je prijetnja opstanku autohtonih rakova.</a:t>
            </a:r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xmlns="" id="{EBB46730-456F-4CF4-B071-49053E8B2AF6}"/>
              </a:ext>
            </a:extLst>
          </p:cNvPr>
          <p:cNvSpPr txBox="1"/>
          <p:nvPr/>
        </p:nvSpPr>
        <p:spPr>
          <a:xfrm>
            <a:off x="2974092" y="4518228"/>
            <a:ext cx="40747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Pajasen</a:t>
            </a:r>
            <a:r>
              <a:rPr lang="hr-HR" sz="16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hr-HR" sz="1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najopasnija invazivna drvenasta biljka, luči otrovne tvari koje sprečavaju rast drugih biljaka, a sječom još brže raste.</a:t>
            </a:r>
            <a:endParaRPr lang="hr-HR" sz="1600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xmlns="" id="{3B8574EC-24E5-49D4-A0F2-4B2FB88A5BE2}"/>
              </a:ext>
            </a:extLst>
          </p:cNvPr>
          <p:cNvSpPr/>
          <p:nvPr/>
        </p:nvSpPr>
        <p:spPr>
          <a:xfrm>
            <a:off x="268341" y="204371"/>
            <a:ext cx="3444432" cy="180778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STRANE INVAZIVNE VRSTE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su </a:t>
            </a:r>
            <a:r>
              <a:rPr lang="hr-H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nezavičajne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vrste koje prirodno ne obitavaju u određenom ekosustavu, nego su u njega dospjele (ne)namjernim unošenjem</a:t>
            </a:r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xmlns="" id="{6463AEC5-ADB9-4DB7-9F2F-3C7F63B0A088}"/>
              </a:ext>
            </a:extLst>
          </p:cNvPr>
          <p:cNvSpPr/>
          <p:nvPr/>
        </p:nvSpPr>
        <p:spPr>
          <a:xfrm>
            <a:off x="8683336" y="695863"/>
            <a:ext cx="2862036" cy="117445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Stranu invazivnu vrstu gotovo nikada nije moguće ukloniti iz staništa!</a:t>
            </a:r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xmlns="" id="{CA06C457-A976-4370-BBD1-D5C98CA9B8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90113" y="2537049"/>
            <a:ext cx="1984205" cy="13692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xmlns="" id="{02260949-9030-4E01-B675-C8C1453695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8665580" y="2879822"/>
            <a:ext cx="2074117" cy="13827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xmlns="" id="{DC00CC10-33AA-4FAC-BBBD-C653EE97F3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790113" y="4431186"/>
            <a:ext cx="1982892" cy="1487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514275BA-2447-49E6-8E4A-4039565F3DEE}"/>
              </a:ext>
            </a:extLst>
          </p:cNvPr>
          <p:cNvSpPr txBox="1"/>
          <p:nvPr/>
        </p:nvSpPr>
        <p:spPr>
          <a:xfrm>
            <a:off x="8059209" y="4466912"/>
            <a:ext cx="40747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Mungos</a:t>
            </a:r>
            <a:r>
              <a:rPr lang="hr-HR" sz="16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hr-HR" sz="1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unesen na otok Mljet kako bi se smanjio broj zmija što je i uspjelo, ali oni se sada hrane pticama i njihovim jajima (i domaćom peradi)</a:t>
            </a:r>
            <a:endParaRPr lang="hr-HR" sz="1600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3B320B0D-636A-45C3-B9CA-5977D8514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41935" y="363547"/>
            <a:ext cx="694482" cy="6746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4" name="TekstniOkvir 23">
            <a:extLst>
              <a:ext uri="{FF2B5EF4-FFF2-40B4-BE49-F238E27FC236}">
                <a16:creationId xmlns:a16="http://schemas.microsoft.com/office/drawing/2014/main" xmlns="" id="{84001FB6-4956-4173-A4D0-7FDB50E8763D}"/>
              </a:ext>
            </a:extLst>
          </p:cNvPr>
          <p:cNvSpPr txBox="1"/>
          <p:nvPr/>
        </p:nvSpPr>
        <p:spPr>
          <a:xfrm>
            <a:off x="4193526" y="1231776"/>
            <a:ext cx="4009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Pronađi dodatne podatke o invazivnim vrstama (npr. http://www.invazivnevrste.hr/).</a:t>
            </a:r>
          </a:p>
        </p:txBody>
      </p:sp>
    </p:spTree>
    <p:extLst>
      <p:ext uri="{BB962C8B-B14F-4D97-AF65-F5344CB8AC3E}">
        <p14:creationId xmlns:p14="http://schemas.microsoft.com/office/powerpoint/2010/main" xmlns="" val="1104823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4" grpId="0" animBg="1"/>
      <p:bldP spid="15" grpId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xmlns="" id="{CED30284-A5DA-4F20-A2F2-5C78171C6B59}"/>
              </a:ext>
            </a:extLst>
          </p:cNvPr>
          <p:cNvSpPr/>
          <p:nvPr/>
        </p:nvSpPr>
        <p:spPr>
          <a:xfrm>
            <a:off x="4632157" y="662031"/>
            <a:ext cx="3035879" cy="102220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zbog </a:t>
            </a:r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KRIVOLOVA</a:t>
            </a:r>
            <a:r>
              <a:rPr lang="hr-HR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 IZUMIRANJEM su</a:t>
            </a:r>
          </a:p>
        </p:txBody>
      </p:sp>
      <p:sp>
        <p:nvSpPr>
          <p:cNvPr id="3" name="Strelica: prema dolje 2">
            <a:extLst>
              <a:ext uri="{FF2B5EF4-FFF2-40B4-BE49-F238E27FC236}">
                <a16:creationId xmlns:a16="http://schemas.microsoft.com/office/drawing/2014/main" xmlns="" id="{46C0B517-0510-4163-956D-38E4AAEB88ED}"/>
              </a:ext>
            </a:extLst>
          </p:cNvPr>
          <p:cNvSpPr/>
          <p:nvPr/>
        </p:nvSpPr>
        <p:spPr>
          <a:xfrm>
            <a:off x="5998586" y="1925233"/>
            <a:ext cx="303022" cy="497928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/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xmlns="" id="{927DFB40-E251-4607-BA94-F17AA7EB7797}"/>
              </a:ext>
            </a:extLst>
          </p:cNvPr>
          <p:cNvSpPr/>
          <p:nvPr/>
        </p:nvSpPr>
        <p:spPr>
          <a:xfrm>
            <a:off x="4057379" y="2582761"/>
            <a:ext cx="4400814" cy="185207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SREDOZEMNA MEDVJEDICA</a:t>
            </a:r>
          </a:p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BIJELI NOSOROG</a:t>
            </a:r>
          </a:p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PLANINSKA GORILA</a:t>
            </a:r>
          </a:p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SJEVERNOAMERIČKI BIZON</a:t>
            </a:r>
          </a:p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9DDA10C5-9955-4729-8D7F-EE9B4C9664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84479" y="3508800"/>
            <a:ext cx="3244172" cy="17556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7319B56E-9006-4BAD-88E7-4F975155EF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3711723" y="4916830"/>
            <a:ext cx="2623431" cy="1667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87439A3-F38F-4CD0-B41B-4C8FE58440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6669026" y="4594440"/>
            <a:ext cx="2467050" cy="1755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B554B67C-4BC7-4043-BA81-2C78EDA294D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261082" y="3050549"/>
            <a:ext cx="2509938" cy="1662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690091AC-DA59-4531-9F15-6F9BB6B96DD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1153700" y="1795772"/>
            <a:ext cx="1505732" cy="12547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Picture 2">
            <a:hlinkClick r:id="rId11"/>
            <a:extLst>
              <a:ext uri="{FF2B5EF4-FFF2-40B4-BE49-F238E27FC236}">
                <a16:creationId xmlns:a16="http://schemas.microsoft.com/office/drawing/2014/main" xmlns="" id="{95CADCD5-7E34-4B4A-8796-53D9BA2A1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 t="8974" r="5597" b="5361"/>
          <a:stretch>
            <a:fillRect/>
          </a:stretch>
        </p:blipFill>
        <p:spPr bwMode="auto">
          <a:xfrm>
            <a:off x="11054333" y="902617"/>
            <a:ext cx="610925" cy="6196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A91425DD-1DCD-4572-AA09-E50D084446B4}"/>
              </a:ext>
            </a:extLst>
          </p:cNvPr>
          <p:cNvSpPr txBox="1"/>
          <p:nvPr/>
        </p:nvSpPr>
        <p:spPr>
          <a:xfrm>
            <a:off x="10807086" y="1586679"/>
            <a:ext cx="1331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VIZUALNO +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6B203961-899A-4F03-9AC2-D9882885655B}"/>
              </a:ext>
            </a:extLst>
          </p:cNvPr>
          <p:cNvSpPr txBox="1"/>
          <p:nvPr/>
        </p:nvSpPr>
        <p:spPr>
          <a:xfrm>
            <a:off x="284479" y="256286"/>
            <a:ext cx="64438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Vrste kojima prijeti </a:t>
            </a:r>
            <a:r>
              <a:rPr lang="hr-HR" sz="40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izumiranje…</a:t>
            </a:r>
            <a:endParaRPr lang="hr-HR" sz="4000" b="1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1F8DD7F2-BCFD-4E08-BEB6-7EC0C7958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261618" y="4858865"/>
            <a:ext cx="694482" cy="6746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450E9D02-FE28-4DFA-96A0-814C42FBE506}"/>
              </a:ext>
            </a:extLst>
          </p:cNvPr>
          <p:cNvSpPr txBox="1"/>
          <p:nvPr/>
        </p:nvSpPr>
        <p:spPr>
          <a:xfrm>
            <a:off x="9446697" y="5586051"/>
            <a:ext cx="23243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Raspravite u razredu o tome možete li i kako osobno pridonijeti smanjenju izumiranja različitih vrsta.</a:t>
            </a:r>
          </a:p>
        </p:txBody>
      </p:sp>
    </p:spTree>
    <p:extLst>
      <p:ext uri="{BB962C8B-B14F-4D97-AF65-F5344CB8AC3E}">
        <p14:creationId xmlns:p14="http://schemas.microsoft.com/office/powerpoint/2010/main" xmlns="" val="2307990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539ACABA-11EB-45FE-86F4-9DAC89277B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795737" y="1845085"/>
            <a:ext cx="3388822" cy="20042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8EB7B8BC-E2F8-4E5C-BB03-602F75DCA2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6447636" y="1759994"/>
            <a:ext cx="3127899" cy="20893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xmlns="" id="{0CCB9F3D-6A01-4B6B-869D-64C879A8AAAD}"/>
              </a:ext>
            </a:extLst>
          </p:cNvPr>
          <p:cNvSpPr/>
          <p:nvPr/>
        </p:nvSpPr>
        <p:spPr>
          <a:xfrm>
            <a:off x="591957" y="373142"/>
            <a:ext cx="4047029" cy="10561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Ubijanje slonova radi </a:t>
            </a:r>
            <a:r>
              <a:rPr lang="hr-H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KLJOVA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</a:t>
            </a:r>
          </a:p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morskih pasa radi </a:t>
            </a:r>
            <a:r>
              <a:rPr lang="hr-H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PERAJA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DE93629A-386D-4B3B-9586-CC8E25F636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6282926" y="4230835"/>
            <a:ext cx="3749040" cy="23393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27D5BA2E-916B-4049-B7FB-6822B9D91D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2065537" y="4147144"/>
            <a:ext cx="3039123" cy="25067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5201CFC3-EEA1-4516-A15D-44454B4BF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64344" y="102234"/>
            <a:ext cx="694482" cy="6746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1061B9CE-659C-4544-878D-EB7CD82C6F04}"/>
              </a:ext>
            </a:extLst>
          </p:cNvPr>
          <p:cNvSpPr txBox="1"/>
          <p:nvPr/>
        </p:nvSpPr>
        <p:spPr>
          <a:xfrm>
            <a:off x="6849423" y="829420"/>
            <a:ext cx="23243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smanjenje brojnosti morskih pasa utječe na druge vrste u moru?</a:t>
            </a:r>
          </a:p>
        </p:txBody>
      </p:sp>
    </p:spTree>
    <p:extLst>
      <p:ext uri="{BB962C8B-B14F-4D97-AF65-F5344CB8AC3E}">
        <p14:creationId xmlns:p14="http://schemas.microsoft.com/office/powerpoint/2010/main" xmlns="" val="3630182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xmlns="" id="{8A868CAF-0A09-4518-B842-A486157036AB}"/>
              </a:ext>
            </a:extLst>
          </p:cNvPr>
          <p:cNvSpPr/>
          <p:nvPr/>
        </p:nvSpPr>
        <p:spPr>
          <a:xfrm>
            <a:off x="591957" y="373142"/>
            <a:ext cx="4992097" cy="10561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</a:t>
            </a:r>
            <a:r>
              <a:rPr lang="hr-H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Hrvatskoj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još žive 3 velike zaštićene zvijeri: </a:t>
            </a:r>
            <a:r>
              <a:rPr lang="hr-H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medvjed, ris i vuk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xmlns="" id="{D1D24D7E-84F8-45AB-8C0A-39B392E34CEF}"/>
              </a:ext>
            </a:extLst>
          </p:cNvPr>
          <p:cNvSpPr/>
          <p:nvPr/>
        </p:nvSpPr>
        <p:spPr>
          <a:xfrm>
            <a:off x="591957" y="1742244"/>
            <a:ext cx="4679899" cy="168675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RIS</a:t>
            </a:r>
            <a:r>
              <a:rPr lang="hr-HR" sz="1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hr-H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jednom već nestao iz Hrvatske, uspješno 	vraćen, ali opet u drastičnom padu zbog: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krivolova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stradavanja na prometnicama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premale populacije s malom genetičkom raznolikosti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1E4D9A24-9E2F-431B-8101-FC7EF37BD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9132" y="3070760"/>
            <a:ext cx="694482" cy="6746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F87C9D9A-74DF-403D-BD60-203979A82337}"/>
              </a:ext>
            </a:extLst>
          </p:cNvPr>
          <p:cNvSpPr txBox="1"/>
          <p:nvPr/>
        </p:nvSpPr>
        <p:spPr>
          <a:xfrm>
            <a:off x="8484246" y="3913266"/>
            <a:ext cx="3364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je i kada vraćen dabar u Hrvatsku i što se događa s njegovom brojnošću?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25380222-3EA0-4974-98A1-13B6B63AE0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6239817" y="771606"/>
            <a:ext cx="2611354" cy="25395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70BA4A19-B3EF-4C07-BDD7-EEBCB5D632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838059" y="3825263"/>
            <a:ext cx="3004369" cy="2403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148AF3CD-373E-43AC-A23A-7D63D34464D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 t="3456" r="11113"/>
          <a:stretch/>
        </p:blipFill>
        <p:spPr>
          <a:xfrm>
            <a:off x="4593815" y="3909860"/>
            <a:ext cx="3004369" cy="2176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8BC8A43B-B38E-4510-9EDD-2B838073837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rcRect l="-2882" t="5849" r="15124"/>
          <a:stretch/>
        </p:blipFill>
        <p:spPr>
          <a:xfrm>
            <a:off x="9374819" y="4666537"/>
            <a:ext cx="1793289" cy="18487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8962C39A-D077-435A-9949-0F5A97FD24EE}"/>
              </a:ext>
            </a:extLst>
          </p:cNvPr>
          <p:cNvSpPr txBox="1"/>
          <p:nvPr/>
        </p:nvSpPr>
        <p:spPr>
          <a:xfrm>
            <a:off x="1023892" y="5747840"/>
            <a:ext cx="1686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mrki medvjed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4A2D8D3A-576C-4054-981E-3D83D695E94A}"/>
              </a:ext>
            </a:extLst>
          </p:cNvPr>
          <p:cNvSpPr txBox="1"/>
          <p:nvPr/>
        </p:nvSpPr>
        <p:spPr>
          <a:xfrm>
            <a:off x="6948255" y="5564289"/>
            <a:ext cx="51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0A153EA0-C692-47CA-B98A-E5F81873B3A9}"/>
              </a:ext>
            </a:extLst>
          </p:cNvPr>
          <p:cNvSpPr txBox="1"/>
          <p:nvPr/>
        </p:nvSpPr>
        <p:spPr>
          <a:xfrm>
            <a:off x="6626650" y="799880"/>
            <a:ext cx="626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vuk</a:t>
            </a:r>
          </a:p>
        </p:txBody>
      </p:sp>
    </p:spTree>
    <p:extLst>
      <p:ext uri="{BB962C8B-B14F-4D97-AF65-F5344CB8AC3E}">
        <p14:creationId xmlns:p14="http://schemas.microsoft.com/office/powerpoint/2010/main" xmlns="" val="926975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xmlns="" id="{5576D437-1C7D-482A-ABE9-8E50906EE81B}"/>
              </a:ext>
            </a:extLst>
          </p:cNvPr>
          <p:cNvSpPr/>
          <p:nvPr/>
        </p:nvSpPr>
        <p:spPr>
          <a:xfrm>
            <a:off x="3581338" y="256286"/>
            <a:ext cx="5988790" cy="13944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Čovjek izravno utječe na evoluciju i razvoj određenih vrsta </a:t>
            </a:r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ODABIRANJEM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KRIŽANJEM.</a:t>
            </a:r>
          </a:p>
          <a:p>
            <a:pPr algn="ctr"/>
            <a:r>
              <a:rPr lang="hr-H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Bira obilježja koja bi želio dobiti u sljedećoj generaciji </a:t>
            </a:r>
            <a:r>
              <a:rPr lang="hr-H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-&gt; na taj način nastaju </a:t>
            </a:r>
            <a:r>
              <a:rPr lang="hr-H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sorte</a:t>
            </a:r>
            <a:r>
              <a:rPr lang="hr-H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 </a:t>
            </a:r>
            <a:r>
              <a:rPr lang="hr-H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pasmine.</a:t>
            </a:r>
            <a:endParaRPr lang="hr-H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trelica: prema dolje 2">
            <a:extLst>
              <a:ext uri="{FF2B5EF4-FFF2-40B4-BE49-F238E27FC236}">
                <a16:creationId xmlns:a16="http://schemas.microsoft.com/office/drawing/2014/main" xmlns="" id="{7CFF44B6-B045-46B8-A52F-5B94E4577B18}"/>
              </a:ext>
            </a:extLst>
          </p:cNvPr>
          <p:cNvSpPr/>
          <p:nvPr/>
        </p:nvSpPr>
        <p:spPr>
          <a:xfrm rot="8089406">
            <a:off x="1823605" y="3184235"/>
            <a:ext cx="280505" cy="648033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 dirty="0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xmlns="" id="{9263A99E-A726-4520-A88E-27255F6AC559}"/>
              </a:ext>
            </a:extLst>
          </p:cNvPr>
          <p:cNvSpPr/>
          <p:nvPr/>
        </p:nvSpPr>
        <p:spPr>
          <a:xfrm>
            <a:off x="6913436" y="2939983"/>
            <a:ext cx="2270539" cy="76310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DIVLJA SVINJA</a:t>
            </a:r>
          </a:p>
        </p:txBody>
      </p:sp>
      <p:sp>
        <p:nvSpPr>
          <p:cNvPr id="9" name="Strelica: prema dolje 8">
            <a:extLst>
              <a:ext uri="{FF2B5EF4-FFF2-40B4-BE49-F238E27FC236}">
                <a16:creationId xmlns:a16="http://schemas.microsoft.com/office/drawing/2014/main" xmlns="" id="{4AB3D2BC-FC11-4124-9EE9-DA9603F317EF}"/>
              </a:ext>
            </a:extLst>
          </p:cNvPr>
          <p:cNvSpPr/>
          <p:nvPr/>
        </p:nvSpPr>
        <p:spPr>
          <a:xfrm>
            <a:off x="7972787" y="3958401"/>
            <a:ext cx="311857" cy="828859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/>
          </a:p>
        </p:txBody>
      </p:sp>
      <p:sp>
        <p:nvSpPr>
          <p:cNvPr id="10" name="Strelica: prema dolje 9">
            <a:extLst>
              <a:ext uri="{FF2B5EF4-FFF2-40B4-BE49-F238E27FC236}">
                <a16:creationId xmlns:a16="http://schemas.microsoft.com/office/drawing/2014/main" xmlns="" id="{7F361A0A-E8CF-4BCE-A413-B47E96560927}"/>
              </a:ext>
            </a:extLst>
          </p:cNvPr>
          <p:cNvSpPr/>
          <p:nvPr/>
        </p:nvSpPr>
        <p:spPr>
          <a:xfrm rot="2622997">
            <a:off x="1830772" y="4591140"/>
            <a:ext cx="280505" cy="648033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 dirty="0"/>
          </a:p>
        </p:txBody>
      </p:sp>
      <p:sp>
        <p:nvSpPr>
          <p:cNvPr id="11" name="Strelica: prema dolje 10">
            <a:extLst>
              <a:ext uri="{FF2B5EF4-FFF2-40B4-BE49-F238E27FC236}">
                <a16:creationId xmlns:a16="http://schemas.microsoft.com/office/drawing/2014/main" xmlns="" id="{E1BB1336-3E0C-432A-A138-9FFFA90609C6}"/>
              </a:ext>
            </a:extLst>
          </p:cNvPr>
          <p:cNvSpPr/>
          <p:nvPr/>
        </p:nvSpPr>
        <p:spPr>
          <a:xfrm rot="13470155">
            <a:off x="3869922" y="3255068"/>
            <a:ext cx="280505" cy="648033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 dirty="0"/>
          </a:p>
        </p:txBody>
      </p:sp>
      <p:sp>
        <p:nvSpPr>
          <p:cNvPr id="12" name="Strelica: prema dolje 11">
            <a:extLst>
              <a:ext uri="{FF2B5EF4-FFF2-40B4-BE49-F238E27FC236}">
                <a16:creationId xmlns:a16="http://schemas.microsoft.com/office/drawing/2014/main" xmlns="" id="{EC6B0CF0-E895-455A-A06D-EF51AFC11256}"/>
              </a:ext>
            </a:extLst>
          </p:cNvPr>
          <p:cNvSpPr/>
          <p:nvPr/>
        </p:nvSpPr>
        <p:spPr>
          <a:xfrm rot="19187255">
            <a:off x="3859072" y="4652711"/>
            <a:ext cx="280505" cy="648033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 dirty="0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xmlns="" id="{8B2C9DE5-BAA1-40EE-9A18-6E281527F301}"/>
              </a:ext>
            </a:extLst>
          </p:cNvPr>
          <p:cNvSpPr/>
          <p:nvPr/>
        </p:nvSpPr>
        <p:spPr>
          <a:xfrm>
            <a:off x="7012568" y="5205271"/>
            <a:ext cx="2270539" cy="76310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DOMAĆA SVINJA</a:t>
            </a: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6D0D83FE-9E5E-44FB-97A3-C9751D1E10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9124" r="7384" b="9266"/>
          <a:stretch/>
        </p:blipFill>
        <p:spPr>
          <a:xfrm>
            <a:off x="180220" y="5205271"/>
            <a:ext cx="1732642" cy="1145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xmlns="" id="{1CAE55F5-00E2-413D-8AD8-EC53B7428B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135364" y="2051889"/>
            <a:ext cx="1876147" cy="1145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xmlns="" id="{C6C2E6FC-4EA1-4C38-9E2C-DF4EB60E5F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3797331" y="1933116"/>
            <a:ext cx="1409250" cy="1362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Slika 23">
            <a:extLst>
              <a:ext uri="{FF2B5EF4-FFF2-40B4-BE49-F238E27FC236}">
                <a16:creationId xmlns:a16="http://schemas.microsoft.com/office/drawing/2014/main" xmlns="" id="{5F11CBFE-E38B-473A-9404-B32D9910D4E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4017080" y="5257964"/>
            <a:ext cx="1812898" cy="12007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Slika 25">
            <a:extLst>
              <a:ext uri="{FF2B5EF4-FFF2-40B4-BE49-F238E27FC236}">
                <a16:creationId xmlns:a16="http://schemas.microsoft.com/office/drawing/2014/main" xmlns="" id="{34D25C01-F28B-4468-B0DB-7815AE192A1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tretch>
            <a:fillRect/>
          </a:stretch>
        </p:blipFill>
        <p:spPr>
          <a:xfrm>
            <a:off x="2208904" y="3430348"/>
            <a:ext cx="1581148" cy="2108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1" name="Pravokutnik: zaobljeni kutovi 30">
            <a:extLst>
              <a:ext uri="{FF2B5EF4-FFF2-40B4-BE49-F238E27FC236}">
                <a16:creationId xmlns:a16="http://schemas.microsoft.com/office/drawing/2014/main" xmlns="" id="{A8E59055-9FE5-4CCC-994E-E62AD097FB2A}"/>
              </a:ext>
            </a:extLst>
          </p:cNvPr>
          <p:cNvSpPr/>
          <p:nvPr/>
        </p:nvSpPr>
        <p:spPr>
          <a:xfrm>
            <a:off x="2132855" y="5605978"/>
            <a:ext cx="1654316" cy="45145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DIVLJI KUPUS</a:t>
            </a:r>
          </a:p>
        </p:txBody>
      </p:sp>
      <p:pic>
        <p:nvPicPr>
          <p:cNvPr id="36" name="Slika 35">
            <a:extLst>
              <a:ext uri="{FF2B5EF4-FFF2-40B4-BE49-F238E27FC236}">
                <a16:creationId xmlns:a16="http://schemas.microsoft.com/office/drawing/2014/main" xmlns="" id="{74471EA6-6238-4EAE-873C-26A5353E16A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13"/>
              </a:ext>
            </a:extLst>
          </a:blip>
          <a:stretch>
            <a:fillRect/>
          </a:stretch>
        </p:blipFill>
        <p:spPr>
          <a:xfrm>
            <a:off x="9283107" y="2537683"/>
            <a:ext cx="2728833" cy="1637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EA2185B5-388A-4D42-BFEC-2530D609C3D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15"/>
              </a:ext>
            </a:extLst>
          </a:blip>
          <a:stretch>
            <a:fillRect/>
          </a:stretch>
        </p:blipFill>
        <p:spPr>
          <a:xfrm>
            <a:off x="9503100" y="4787260"/>
            <a:ext cx="2476953" cy="16513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96A94407-DD7D-4B49-AEBC-9E03C1DE5D8B}"/>
              </a:ext>
            </a:extLst>
          </p:cNvPr>
          <p:cNvSpPr txBox="1"/>
          <p:nvPr/>
        </p:nvSpPr>
        <p:spPr>
          <a:xfrm>
            <a:off x="284480" y="256286"/>
            <a:ext cx="3345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Utjecaj </a:t>
            </a:r>
            <a:r>
              <a:rPr lang="hr-HR" sz="32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čovjeka </a:t>
            </a:r>
            <a:r>
              <a:rPr lang="hr-HR" sz="32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na raznolikost vrsta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B0C5F3B1-D94D-4FA3-A36C-2124E897860F}"/>
              </a:ext>
            </a:extLst>
          </p:cNvPr>
          <p:cNvSpPr txBox="1"/>
          <p:nvPr/>
        </p:nvSpPr>
        <p:spPr>
          <a:xfrm>
            <a:off x="4478609" y="4850975"/>
            <a:ext cx="1158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chemeClr val="bg1"/>
                </a:solidFill>
              </a:rPr>
              <a:t>prokulica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DF799A24-C348-4177-9E15-835B815EBD08}"/>
              </a:ext>
            </a:extLst>
          </p:cNvPr>
          <p:cNvSpPr txBox="1"/>
          <p:nvPr/>
        </p:nvSpPr>
        <p:spPr>
          <a:xfrm>
            <a:off x="4478609" y="3321534"/>
            <a:ext cx="1158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chemeClr val="bg1"/>
                </a:solidFill>
              </a:rPr>
              <a:t>korabica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CBFD05B3-FCB0-402F-B63F-8FBD7917C964}"/>
              </a:ext>
            </a:extLst>
          </p:cNvPr>
          <p:cNvSpPr txBox="1"/>
          <p:nvPr/>
        </p:nvSpPr>
        <p:spPr>
          <a:xfrm>
            <a:off x="427034" y="3212915"/>
            <a:ext cx="1158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chemeClr val="bg1"/>
                </a:solidFill>
              </a:rPr>
              <a:t>brokula</a:t>
            </a: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xmlns="" id="{C5077882-F0ED-4FCA-A01A-6CD94310810E}"/>
              </a:ext>
            </a:extLst>
          </p:cNvPr>
          <p:cNvSpPr txBox="1"/>
          <p:nvPr/>
        </p:nvSpPr>
        <p:spPr>
          <a:xfrm>
            <a:off x="451552" y="4819961"/>
            <a:ext cx="1158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chemeClr val="bg1"/>
                </a:solidFill>
              </a:rPr>
              <a:t>cvjetača</a:t>
            </a:r>
          </a:p>
        </p:txBody>
      </p:sp>
    </p:spTree>
    <p:extLst>
      <p:ext uri="{BB962C8B-B14F-4D97-AF65-F5344CB8AC3E}">
        <p14:creationId xmlns:p14="http://schemas.microsoft.com/office/powerpoint/2010/main" xmlns="" val="2176932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1" grpId="0" animBg="1"/>
      <p:bldP spid="19" grpId="0"/>
      <p:bldP spid="4" grpId="0"/>
      <p:bldP spid="22" grpId="0"/>
      <p:bldP spid="23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xmlns="" id="{17C87279-852C-4558-8FA0-D2D90FE7C82F}"/>
              </a:ext>
            </a:extLst>
          </p:cNvPr>
          <p:cNvSpPr/>
          <p:nvPr/>
        </p:nvSpPr>
        <p:spPr>
          <a:xfrm>
            <a:off x="1798986" y="3671502"/>
            <a:ext cx="2270539" cy="76310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SORTE</a:t>
            </a:r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xmlns="" id="{EE88628F-4462-47BA-9F20-07011B762E64}"/>
              </a:ext>
            </a:extLst>
          </p:cNvPr>
          <p:cNvSpPr/>
          <p:nvPr/>
        </p:nvSpPr>
        <p:spPr>
          <a:xfrm>
            <a:off x="284480" y="4757893"/>
            <a:ext cx="5701769" cy="89057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skupine srodnih biljaka iste vrste koje se razlikuju prema nekim obilježjima</a:t>
            </a:r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xmlns="" id="{6D088EE4-7D0B-40C6-87CF-C421386D031C}"/>
              </a:ext>
            </a:extLst>
          </p:cNvPr>
          <p:cNvSpPr/>
          <p:nvPr/>
        </p:nvSpPr>
        <p:spPr>
          <a:xfrm>
            <a:off x="6448477" y="4747267"/>
            <a:ext cx="5701769" cy="89057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skupine životinja iste vrste s međusobno različitim obilježjima</a:t>
            </a:r>
          </a:p>
        </p:txBody>
      </p:sp>
      <p:sp>
        <p:nvSpPr>
          <p:cNvPr id="8" name="Strelica: prema dolje 7">
            <a:extLst>
              <a:ext uri="{FF2B5EF4-FFF2-40B4-BE49-F238E27FC236}">
                <a16:creationId xmlns:a16="http://schemas.microsoft.com/office/drawing/2014/main" xmlns="" id="{A587BED7-086A-4602-A3A1-22987B5C72C2}"/>
              </a:ext>
            </a:extLst>
          </p:cNvPr>
          <p:cNvSpPr/>
          <p:nvPr/>
        </p:nvSpPr>
        <p:spPr>
          <a:xfrm rot="11409069">
            <a:off x="9932966" y="2753656"/>
            <a:ext cx="267227" cy="789323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/>
          </a:p>
        </p:txBody>
      </p:sp>
      <p:sp>
        <p:nvSpPr>
          <p:cNvPr id="9" name="Strelica: prema dolje 8">
            <a:extLst>
              <a:ext uri="{FF2B5EF4-FFF2-40B4-BE49-F238E27FC236}">
                <a16:creationId xmlns:a16="http://schemas.microsoft.com/office/drawing/2014/main" xmlns="" id="{C4B0622E-8D19-4789-A4AE-1AE1D93A238D}"/>
              </a:ext>
            </a:extLst>
          </p:cNvPr>
          <p:cNvSpPr/>
          <p:nvPr/>
        </p:nvSpPr>
        <p:spPr>
          <a:xfrm rot="10800000">
            <a:off x="2711989" y="1764098"/>
            <a:ext cx="261911" cy="168879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/>
          </a:p>
        </p:txBody>
      </p:sp>
      <p:sp>
        <p:nvSpPr>
          <p:cNvPr id="10" name="Strelica: prema dolje 9">
            <a:extLst>
              <a:ext uri="{FF2B5EF4-FFF2-40B4-BE49-F238E27FC236}">
                <a16:creationId xmlns:a16="http://schemas.microsoft.com/office/drawing/2014/main" xmlns="" id="{65A7C907-F6C5-4F65-A38D-9B43C8304211}"/>
              </a:ext>
            </a:extLst>
          </p:cNvPr>
          <p:cNvSpPr/>
          <p:nvPr/>
        </p:nvSpPr>
        <p:spPr>
          <a:xfrm rot="9600059">
            <a:off x="1898163" y="2763816"/>
            <a:ext cx="267227" cy="789323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/>
          </a:p>
        </p:txBody>
      </p:sp>
      <p:sp>
        <p:nvSpPr>
          <p:cNvPr id="11" name="Strelica: prema dolje 10">
            <a:extLst>
              <a:ext uri="{FF2B5EF4-FFF2-40B4-BE49-F238E27FC236}">
                <a16:creationId xmlns:a16="http://schemas.microsoft.com/office/drawing/2014/main" xmlns="" id="{6BBD540E-97AF-4B78-83EF-E5245B9D0FE1}"/>
              </a:ext>
            </a:extLst>
          </p:cNvPr>
          <p:cNvSpPr/>
          <p:nvPr/>
        </p:nvSpPr>
        <p:spPr>
          <a:xfrm rot="11409069">
            <a:off x="3461046" y="2763816"/>
            <a:ext cx="267227" cy="789323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xmlns="" id="{4D5F8ADD-47D2-4A8C-8CA3-A57D2BE63420}"/>
              </a:ext>
            </a:extLst>
          </p:cNvPr>
          <p:cNvSpPr/>
          <p:nvPr/>
        </p:nvSpPr>
        <p:spPr>
          <a:xfrm>
            <a:off x="1666906" y="1097280"/>
            <a:ext cx="2270539" cy="512845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VINOVE LOZE</a:t>
            </a:r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xmlns="" id="{44FE24BA-3738-4131-974F-BD85923E2047}"/>
              </a:ext>
            </a:extLst>
          </p:cNvPr>
          <p:cNvSpPr/>
          <p:nvPr/>
        </p:nvSpPr>
        <p:spPr>
          <a:xfrm>
            <a:off x="3415966" y="2088688"/>
            <a:ext cx="1472534" cy="512845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JABUKA</a:t>
            </a:r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xmlns="" id="{03508569-3431-45FB-9DB8-3959DCCE9256}"/>
              </a:ext>
            </a:extLst>
          </p:cNvPr>
          <p:cNvSpPr/>
          <p:nvPr/>
        </p:nvSpPr>
        <p:spPr>
          <a:xfrm>
            <a:off x="840933" y="2132608"/>
            <a:ext cx="1472534" cy="512845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KRUŠAKA</a:t>
            </a:r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xmlns="" id="{F101CCB8-DA55-411C-88B0-D4D269E3B826}"/>
              </a:ext>
            </a:extLst>
          </p:cNvPr>
          <p:cNvSpPr/>
          <p:nvPr/>
        </p:nvSpPr>
        <p:spPr>
          <a:xfrm>
            <a:off x="7310928" y="2132608"/>
            <a:ext cx="1472534" cy="51284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MAČAKA</a:t>
            </a:r>
          </a:p>
        </p:txBody>
      </p:sp>
      <p:sp>
        <p:nvSpPr>
          <p:cNvPr id="16" name="Pravokutnik: zaobljeni kutovi 15">
            <a:extLst>
              <a:ext uri="{FF2B5EF4-FFF2-40B4-BE49-F238E27FC236}">
                <a16:creationId xmlns:a16="http://schemas.microsoft.com/office/drawing/2014/main" xmlns="" id="{B20B5FC2-39C4-4DD7-844B-0E8F0800731F}"/>
              </a:ext>
            </a:extLst>
          </p:cNvPr>
          <p:cNvSpPr/>
          <p:nvPr/>
        </p:nvSpPr>
        <p:spPr>
          <a:xfrm>
            <a:off x="8504587" y="1097280"/>
            <a:ext cx="1472534" cy="51284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PASA</a:t>
            </a:r>
          </a:p>
        </p:txBody>
      </p:sp>
      <p:sp>
        <p:nvSpPr>
          <p:cNvPr id="17" name="Pravokutnik: zaobljeni kutovi 16">
            <a:extLst>
              <a:ext uri="{FF2B5EF4-FFF2-40B4-BE49-F238E27FC236}">
                <a16:creationId xmlns:a16="http://schemas.microsoft.com/office/drawing/2014/main" xmlns="" id="{51820774-0A96-4A98-9B1C-23F2ACA0E80F}"/>
              </a:ext>
            </a:extLst>
          </p:cNvPr>
          <p:cNvSpPr/>
          <p:nvPr/>
        </p:nvSpPr>
        <p:spPr>
          <a:xfrm>
            <a:off x="9722526" y="2058422"/>
            <a:ext cx="1472534" cy="51284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KONJA</a:t>
            </a:r>
          </a:p>
        </p:txBody>
      </p:sp>
      <p:sp>
        <p:nvSpPr>
          <p:cNvPr id="18" name="Pravokutnik: zaobljeni kutovi 17">
            <a:extLst>
              <a:ext uri="{FF2B5EF4-FFF2-40B4-BE49-F238E27FC236}">
                <a16:creationId xmlns:a16="http://schemas.microsoft.com/office/drawing/2014/main" xmlns="" id="{AEC284CD-E9CB-4291-A7ED-952AB02C8F06}"/>
              </a:ext>
            </a:extLst>
          </p:cNvPr>
          <p:cNvSpPr/>
          <p:nvPr/>
        </p:nvSpPr>
        <p:spPr>
          <a:xfrm>
            <a:off x="8188254" y="3654128"/>
            <a:ext cx="2270539" cy="763103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PASMINE</a:t>
            </a:r>
          </a:p>
        </p:txBody>
      </p:sp>
      <p:sp>
        <p:nvSpPr>
          <p:cNvPr id="19" name="Strelica: prema dolje 18">
            <a:extLst>
              <a:ext uri="{FF2B5EF4-FFF2-40B4-BE49-F238E27FC236}">
                <a16:creationId xmlns:a16="http://schemas.microsoft.com/office/drawing/2014/main" xmlns="" id="{DF595C8A-E99C-42F5-88FF-5D9F7DBF7D4E}"/>
              </a:ext>
            </a:extLst>
          </p:cNvPr>
          <p:cNvSpPr/>
          <p:nvPr/>
        </p:nvSpPr>
        <p:spPr>
          <a:xfrm rot="10800000">
            <a:off x="9168407" y="1756884"/>
            <a:ext cx="261911" cy="168879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/>
          </a:p>
        </p:txBody>
      </p:sp>
      <p:sp>
        <p:nvSpPr>
          <p:cNvPr id="20" name="Strelica: prema dolje 19">
            <a:extLst>
              <a:ext uri="{FF2B5EF4-FFF2-40B4-BE49-F238E27FC236}">
                <a16:creationId xmlns:a16="http://schemas.microsoft.com/office/drawing/2014/main" xmlns="" id="{115A71E6-6075-4D43-9541-3064AE8709AE}"/>
              </a:ext>
            </a:extLst>
          </p:cNvPr>
          <p:cNvSpPr/>
          <p:nvPr/>
        </p:nvSpPr>
        <p:spPr>
          <a:xfrm rot="9600059">
            <a:off x="8354581" y="2756602"/>
            <a:ext cx="267227" cy="789323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725C3C70-F955-4819-BACA-AA52D0F68F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flipH="1">
            <a:off x="6650495" y="927687"/>
            <a:ext cx="1208332" cy="805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xmlns="" id="{A175FB9E-9CDA-46AF-BDC6-54E727378C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 flipH="1">
            <a:off x="6077465" y="1844454"/>
            <a:ext cx="1146060" cy="764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xmlns="" id="{349716FA-7858-4568-843B-B65234013F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8047195" y="170609"/>
            <a:ext cx="969236" cy="837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Slika 25">
            <a:extLst>
              <a:ext uri="{FF2B5EF4-FFF2-40B4-BE49-F238E27FC236}">
                <a16:creationId xmlns:a16="http://schemas.microsoft.com/office/drawing/2014/main" xmlns="" id="{1705674B-4FE8-4B91-A3BC-950B729B3D9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9236755" y="84141"/>
            <a:ext cx="1222038" cy="915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Slika 28">
            <a:extLst>
              <a:ext uri="{FF2B5EF4-FFF2-40B4-BE49-F238E27FC236}">
                <a16:creationId xmlns:a16="http://schemas.microsoft.com/office/drawing/2014/main" xmlns="" id="{61374BD7-FC07-4E61-8DC0-0D5EEA15335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rcRect l="7203" t="3874"/>
          <a:stretch/>
        </p:blipFill>
        <p:spPr>
          <a:xfrm>
            <a:off x="10525094" y="999718"/>
            <a:ext cx="1652784" cy="926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" name="Slika 33">
            <a:extLst>
              <a:ext uri="{FF2B5EF4-FFF2-40B4-BE49-F238E27FC236}">
                <a16:creationId xmlns:a16="http://schemas.microsoft.com/office/drawing/2014/main" xmlns="" id="{D2DD591F-BB6A-4B9B-869B-D83FA39CB46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13"/>
              </a:ext>
            </a:extLst>
          </a:blip>
          <a:stretch>
            <a:fillRect/>
          </a:stretch>
        </p:blipFill>
        <p:spPr>
          <a:xfrm>
            <a:off x="3129142" y="0"/>
            <a:ext cx="785073" cy="1045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" name="Slika 36">
            <a:extLst>
              <a:ext uri="{FF2B5EF4-FFF2-40B4-BE49-F238E27FC236}">
                <a16:creationId xmlns:a16="http://schemas.microsoft.com/office/drawing/2014/main" xmlns="" id="{73AD0E62-DCC1-478A-A698-4EF4DBB384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15"/>
              </a:ext>
            </a:extLst>
          </a:blip>
          <a:stretch>
            <a:fillRect/>
          </a:stretch>
        </p:blipFill>
        <p:spPr>
          <a:xfrm>
            <a:off x="1765565" y="71231"/>
            <a:ext cx="1222038" cy="916529"/>
          </a:xfrm>
          <a:prstGeom prst="rect">
            <a:avLst/>
          </a:prstGeom>
        </p:spPr>
      </p:pic>
      <p:pic>
        <p:nvPicPr>
          <p:cNvPr id="42" name="Slika 41">
            <a:extLst>
              <a:ext uri="{FF2B5EF4-FFF2-40B4-BE49-F238E27FC236}">
                <a16:creationId xmlns:a16="http://schemas.microsoft.com/office/drawing/2014/main" xmlns="" id="{5B720C04-212C-4AA3-9C14-A07BE42D8B1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17"/>
              </a:ext>
            </a:extLst>
          </a:blip>
          <a:stretch>
            <a:fillRect/>
          </a:stretch>
        </p:blipFill>
        <p:spPr>
          <a:xfrm>
            <a:off x="134421" y="903610"/>
            <a:ext cx="1431884" cy="1047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5" name="Slika 44">
            <a:extLst>
              <a:ext uri="{FF2B5EF4-FFF2-40B4-BE49-F238E27FC236}">
                <a16:creationId xmlns:a16="http://schemas.microsoft.com/office/drawing/2014/main" xmlns="" id="{97D2C29B-E4F4-44BD-8713-34C47472C9D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19"/>
              </a:ext>
            </a:extLst>
          </a:blip>
          <a:stretch>
            <a:fillRect/>
          </a:stretch>
        </p:blipFill>
        <p:spPr>
          <a:xfrm>
            <a:off x="4078984" y="920049"/>
            <a:ext cx="1785694" cy="1004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7" name="Slika 46">
            <a:extLst>
              <a:ext uri="{FF2B5EF4-FFF2-40B4-BE49-F238E27FC236}">
                <a16:creationId xmlns:a16="http://schemas.microsoft.com/office/drawing/2014/main" xmlns="" id="{62C2400D-9CD5-40AC-A9EF-07A760912F2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15"/>
              </a:ext>
            </a:extLst>
          </a:blip>
          <a:stretch>
            <a:fillRect/>
          </a:stretch>
        </p:blipFill>
        <p:spPr>
          <a:xfrm>
            <a:off x="1765565" y="35720"/>
            <a:ext cx="1222038" cy="916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984952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A504930-29F2-4F2D-86E5-29956A6631BA}">
  <we:reference id="wa104380907" version="1.0.0.0" store="hr-HR" storeType="OMEX"/>
  <we:alternateReferences>
    <we:reference id="WA104380907" version="1.0.0.0" store="WA10438090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246</TotalTime>
  <Words>829</Words>
  <Application>Microsoft Office PowerPoint</Application>
  <PresentationFormat>Custom</PresentationFormat>
  <Paragraphs>103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Berlin</vt:lpstr>
      <vt:lpstr>IZUMIRANJE VRSTA I UTJECAJ ČOVJEKA - Oprezno sa stranim vrstama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IZUMIRANJE VRSTA I UTJECAJ ČOVJEKA - Oprezno sa stranim vrstama</dc:title>
  <dc:creator>Korisnik</dc:creator>
  <cp:lastModifiedBy>sk-mpovalec</cp:lastModifiedBy>
  <cp:revision>86</cp:revision>
  <dcterms:created xsi:type="dcterms:W3CDTF">2020-05-07T11:25:09Z</dcterms:created>
  <dcterms:modified xsi:type="dcterms:W3CDTF">2020-08-11T08:22:51Z</dcterms:modified>
</cp:coreProperties>
</file>